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1"/>
  </p:notesMasterIdLst>
  <p:handoutMasterIdLst>
    <p:handoutMasterId r:id="rId32"/>
  </p:handoutMasterIdLst>
  <p:sldIdLst>
    <p:sldId id="923" r:id="rId2"/>
    <p:sldId id="924" r:id="rId3"/>
    <p:sldId id="987" r:id="rId4"/>
    <p:sldId id="985" r:id="rId5"/>
    <p:sldId id="975" r:id="rId6"/>
    <p:sldId id="925" r:id="rId7"/>
    <p:sldId id="933" r:id="rId8"/>
    <p:sldId id="946" r:id="rId9"/>
    <p:sldId id="1004" r:id="rId10"/>
    <p:sldId id="965" r:id="rId11"/>
    <p:sldId id="988" r:id="rId12"/>
    <p:sldId id="989" r:id="rId13"/>
    <p:sldId id="991" r:id="rId14"/>
    <p:sldId id="992" r:id="rId15"/>
    <p:sldId id="993" r:id="rId16"/>
    <p:sldId id="995" r:id="rId17"/>
    <p:sldId id="996" r:id="rId18"/>
    <p:sldId id="997" r:id="rId19"/>
    <p:sldId id="994" r:id="rId20"/>
    <p:sldId id="1000" r:id="rId21"/>
    <p:sldId id="998" r:id="rId22"/>
    <p:sldId id="999" r:id="rId23"/>
    <p:sldId id="1001" r:id="rId24"/>
    <p:sldId id="978" r:id="rId25"/>
    <p:sldId id="977" r:id="rId26"/>
    <p:sldId id="976" r:id="rId27"/>
    <p:sldId id="986" r:id="rId28"/>
    <p:sldId id="926" r:id="rId29"/>
    <p:sldId id="938" r:id="rId30"/>
  </p:sldIdLst>
  <p:sldSz cx="9144000" cy="6858000" type="screen4x3"/>
  <p:notesSz cx="7019925" cy="9305925"/>
  <p:defaultTextStyle>
    <a:defPPr>
      <a:defRPr lang="en-US"/>
    </a:defPPr>
    <a:lvl1pPr algn="l" rtl="0" fontAlgn="base">
      <a:spcBef>
        <a:spcPct val="0"/>
      </a:spcBef>
      <a:spcAft>
        <a:spcPct val="0"/>
      </a:spcAft>
      <a:defRPr sz="1400" kern="1200">
        <a:solidFill>
          <a:srgbClr val="FF3300"/>
        </a:solidFill>
        <a:latin typeface="Arial" charset="0"/>
        <a:ea typeface="+mn-ea"/>
        <a:cs typeface="Arial" charset="0"/>
      </a:defRPr>
    </a:lvl1pPr>
    <a:lvl2pPr marL="457200" algn="l" rtl="0" fontAlgn="base">
      <a:spcBef>
        <a:spcPct val="0"/>
      </a:spcBef>
      <a:spcAft>
        <a:spcPct val="0"/>
      </a:spcAft>
      <a:defRPr sz="1400" kern="1200">
        <a:solidFill>
          <a:srgbClr val="FF3300"/>
        </a:solidFill>
        <a:latin typeface="Arial" charset="0"/>
        <a:ea typeface="+mn-ea"/>
        <a:cs typeface="Arial" charset="0"/>
      </a:defRPr>
    </a:lvl2pPr>
    <a:lvl3pPr marL="914400" algn="l" rtl="0" fontAlgn="base">
      <a:spcBef>
        <a:spcPct val="0"/>
      </a:spcBef>
      <a:spcAft>
        <a:spcPct val="0"/>
      </a:spcAft>
      <a:defRPr sz="1400" kern="1200">
        <a:solidFill>
          <a:srgbClr val="FF3300"/>
        </a:solidFill>
        <a:latin typeface="Arial" charset="0"/>
        <a:ea typeface="+mn-ea"/>
        <a:cs typeface="Arial" charset="0"/>
      </a:defRPr>
    </a:lvl3pPr>
    <a:lvl4pPr marL="1371600" algn="l" rtl="0" fontAlgn="base">
      <a:spcBef>
        <a:spcPct val="0"/>
      </a:spcBef>
      <a:spcAft>
        <a:spcPct val="0"/>
      </a:spcAft>
      <a:defRPr sz="1400" kern="1200">
        <a:solidFill>
          <a:srgbClr val="FF3300"/>
        </a:solidFill>
        <a:latin typeface="Arial" charset="0"/>
        <a:ea typeface="+mn-ea"/>
        <a:cs typeface="Arial" charset="0"/>
      </a:defRPr>
    </a:lvl4pPr>
    <a:lvl5pPr marL="1828800" algn="l" rtl="0" fontAlgn="base">
      <a:spcBef>
        <a:spcPct val="0"/>
      </a:spcBef>
      <a:spcAft>
        <a:spcPct val="0"/>
      </a:spcAft>
      <a:defRPr sz="1400" kern="1200">
        <a:solidFill>
          <a:srgbClr val="FF3300"/>
        </a:solidFill>
        <a:latin typeface="Arial" charset="0"/>
        <a:ea typeface="+mn-ea"/>
        <a:cs typeface="Arial" charset="0"/>
      </a:defRPr>
    </a:lvl5pPr>
    <a:lvl6pPr marL="2286000" algn="l" defTabSz="914400" rtl="0" eaLnBrk="1" latinLnBrk="0" hangingPunct="1">
      <a:defRPr sz="1400" kern="1200">
        <a:solidFill>
          <a:srgbClr val="FF3300"/>
        </a:solidFill>
        <a:latin typeface="Arial" charset="0"/>
        <a:ea typeface="+mn-ea"/>
        <a:cs typeface="Arial" charset="0"/>
      </a:defRPr>
    </a:lvl6pPr>
    <a:lvl7pPr marL="2743200" algn="l" defTabSz="914400" rtl="0" eaLnBrk="1" latinLnBrk="0" hangingPunct="1">
      <a:defRPr sz="1400" kern="1200">
        <a:solidFill>
          <a:srgbClr val="FF3300"/>
        </a:solidFill>
        <a:latin typeface="Arial" charset="0"/>
        <a:ea typeface="+mn-ea"/>
        <a:cs typeface="Arial" charset="0"/>
      </a:defRPr>
    </a:lvl7pPr>
    <a:lvl8pPr marL="3200400" algn="l" defTabSz="914400" rtl="0" eaLnBrk="1" latinLnBrk="0" hangingPunct="1">
      <a:defRPr sz="1400" kern="1200">
        <a:solidFill>
          <a:srgbClr val="FF3300"/>
        </a:solidFill>
        <a:latin typeface="Arial" charset="0"/>
        <a:ea typeface="+mn-ea"/>
        <a:cs typeface="Arial" charset="0"/>
      </a:defRPr>
    </a:lvl8pPr>
    <a:lvl9pPr marL="3657600" algn="l" defTabSz="914400" rtl="0" eaLnBrk="1" latinLnBrk="0" hangingPunct="1">
      <a:defRPr sz="1400" kern="1200">
        <a:solidFill>
          <a:srgbClr val="FF3300"/>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8000"/>
    <a:srgbClr val="FF0000"/>
    <a:srgbClr val="FF3300"/>
    <a:srgbClr val="FF9900"/>
    <a:srgbClr val="CCFF66"/>
    <a:srgbClr val="FFFFCC"/>
    <a:srgbClr val="DDDDD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22" autoAdjust="0"/>
    <p:restoredTop sz="93296" autoAdjust="0"/>
  </p:normalViewPr>
  <p:slideViewPr>
    <p:cSldViewPr>
      <p:cViewPr varScale="1">
        <p:scale>
          <a:sx n="62" d="100"/>
          <a:sy n="62" d="100"/>
        </p:scale>
        <p:origin x="-1680" y="-90"/>
      </p:cViewPr>
      <p:guideLst>
        <p:guide orient="horz" pos="2160"/>
        <p:guide pos="2880"/>
      </p:guideLst>
    </p:cSldViewPr>
  </p:slideViewPr>
  <p:outlineViewPr>
    <p:cViewPr>
      <p:scale>
        <a:sx n="33" d="100"/>
        <a:sy n="33" d="100"/>
      </p:scale>
      <p:origin x="0" y="0"/>
    </p:cViewPr>
    <p:sldLst>
      <p:sld r:id="rId1" collapse="1"/>
      <p:sld r:id="rId2" collapse="1"/>
      <p:sld r:id="rId3" collapse="1"/>
    </p:sldLst>
  </p:outlineViewPr>
  <p:notesTextViewPr>
    <p:cViewPr>
      <p:scale>
        <a:sx n="75" d="100"/>
        <a:sy n="75" d="100"/>
      </p:scale>
      <p:origin x="0" y="0"/>
    </p:cViewPr>
  </p:notesTextViewPr>
  <p:sorterViewPr>
    <p:cViewPr>
      <p:scale>
        <a:sx n="100" d="100"/>
        <a:sy n="100" d="100"/>
      </p:scale>
      <p:origin x="0" y="5208"/>
    </p:cViewPr>
  </p:sorterViewPr>
  <p:notesViewPr>
    <p:cSldViewPr>
      <p:cViewPr>
        <p:scale>
          <a:sx n="100" d="100"/>
          <a:sy n="100" d="100"/>
        </p:scale>
        <p:origin x="-738" y="-72"/>
      </p:cViewPr>
      <p:guideLst>
        <p:guide orient="horz" pos="2931"/>
        <p:guide pos="221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27.xml"/><Relationship Id="rId2" Type="http://schemas.openxmlformats.org/officeDocument/2006/relationships/slide" Target="slides/slide26.xml"/><Relationship Id="rId1" Type="http://schemas.openxmlformats.org/officeDocument/2006/relationships/slide" Target="slides/slide2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2819" tIns="46415" rIns="92819" bIns="46415" numCol="1" anchor="t" anchorCtr="0" compatLnSpc="1">
            <a:prstTxWarp prst="textNoShape">
              <a:avLst/>
            </a:prstTxWarp>
          </a:bodyPr>
          <a:lstStyle>
            <a:lvl1pPr algn="l" defTabSz="930275">
              <a:defRPr sz="1200">
                <a:solidFill>
                  <a:schemeClr val="tx1"/>
                </a:solidFill>
                <a:latin typeface="Times New Roman" pitchFamily="18" charset="0"/>
                <a:cs typeface="Arial" charset="0"/>
              </a:defRPr>
            </a:lvl1pPr>
          </a:lstStyle>
          <a:p>
            <a:pPr>
              <a:defRPr/>
            </a:pPr>
            <a:endParaRPr lang="en-US"/>
          </a:p>
        </p:txBody>
      </p:sp>
      <p:sp>
        <p:nvSpPr>
          <p:cNvPr id="4099" name="Rectangle 3"/>
          <p:cNvSpPr>
            <a:spLocks noGrp="1" noChangeArrowheads="1"/>
          </p:cNvSpPr>
          <p:nvPr>
            <p:ph type="dt" sz="quarter" idx="1"/>
          </p:nvPr>
        </p:nvSpPr>
        <p:spPr bwMode="auto">
          <a:xfrm>
            <a:off x="3976688" y="0"/>
            <a:ext cx="3043237" cy="465138"/>
          </a:xfrm>
          <a:prstGeom prst="rect">
            <a:avLst/>
          </a:prstGeom>
          <a:noFill/>
          <a:ln w="9525">
            <a:noFill/>
            <a:miter lim="800000"/>
            <a:headEnd/>
            <a:tailEnd/>
          </a:ln>
          <a:effectLst/>
        </p:spPr>
        <p:txBody>
          <a:bodyPr vert="horz" wrap="square" lIns="92819" tIns="46415" rIns="92819" bIns="46415" numCol="1" anchor="t" anchorCtr="0" compatLnSpc="1">
            <a:prstTxWarp prst="textNoShape">
              <a:avLst/>
            </a:prstTxWarp>
          </a:bodyPr>
          <a:lstStyle>
            <a:lvl1pPr algn="r" defTabSz="930275">
              <a:defRPr sz="1200">
                <a:solidFill>
                  <a:schemeClr val="tx1"/>
                </a:solidFill>
                <a:latin typeface="Times New Roman" pitchFamily="18" charset="0"/>
                <a:cs typeface="Arial" charset="0"/>
              </a:defRPr>
            </a:lvl1pPr>
          </a:lstStyle>
          <a:p>
            <a:pPr>
              <a:defRPr/>
            </a:pPr>
            <a:endParaRPr lang="en-US"/>
          </a:p>
        </p:txBody>
      </p:sp>
      <p:sp>
        <p:nvSpPr>
          <p:cNvPr id="4100" name="Rectangle 4"/>
          <p:cNvSpPr>
            <a:spLocks noGrp="1" noChangeArrowheads="1"/>
          </p:cNvSpPr>
          <p:nvPr>
            <p:ph type="ftr" sz="quarter" idx="2"/>
          </p:nvPr>
        </p:nvSpPr>
        <p:spPr bwMode="auto">
          <a:xfrm>
            <a:off x="0" y="8840788"/>
            <a:ext cx="3043238" cy="465137"/>
          </a:xfrm>
          <a:prstGeom prst="rect">
            <a:avLst/>
          </a:prstGeom>
          <a:noFill/>
          <a:ln w="9525">
            <a:noFill/>
            <a:miter lim="800000"/>
            <a:headEnd/>
            <a:tailEnd/>
          </a:ln>
          <a:effectLst/>
        </p:spPr>
        <p:txBody>
          <a:bodyPr vert="horz" wrap="square" lIns="92819" tIns="46415" rIns="92819" bIns="46415" numCol="1" anchor="b" anchorCtr="0" compatLnSpc="1">
            <a:prstTxWarp prst="textNoShape">
              <a:avLst/>
            </a:prstTxWarp>
          </a:bodyPr>
          <a:lstStyle>
            <a:lvl1pPr algn="l" defTabSz="930275">
              <a:defRPr sz="1200">
                <a:solidFill>
                  <a:schemeClr val="tx1"/>
                </a:solidFill>
                <a:latin typeface="Times New Roman" pitchFamily="18" charset="0"/>
                <a:cs typeface="Arial" charset="0"/>
              </a:defRPr>
            </a:lvl1pPr>
          </a:lstStyle>
          <a:p>
            <a:pPr>
              <a:defRPr/>
            </a:pPr>
            <a:endParaRPr lang="en-US"/>
          </a:p>
        </p:txBody>
      </p:sp>
      <p:sp>
        <p:nvSpPr>
          <p:cNvPr id="4101" name="Rectangle 5"/>
          <p:cNvSpPr>
            <a:spLocks noGrp="1" noChangeArrowheads="1"/>
          </p:cNvSpPr>
          <p:nvPr>
            <p:ph type="sldNum" sz="quarter" idx="3"/>
          </p:nvPr>
        </p:nvSpPr>
        <p:spPr bwMode="auto">
          <a:xfrm>
            <a:off x="3976688" y="8840788"/>
            <a:ext cx="3043237" cy="465137"/>
          </a:xfrm>
          <a:prstGeom prst="rect">
            <a:avLst/>
          </a:prstGeom>
          <a:noFill/>
          <a:ln w="9525">
            <a:noFill/>
            <a:miter lim="800000"/>
            <a:headEnd/>
            <a:tailEnd/>
          </a:ln>
          <a:effectLst/>
        </p:spPr>
        <p:txBody>
          <a:bodyPr vert="horz" wrap="square" lIns="92819" tIns="46415" rIns="92819" bIns="46415" numCol="1" anchor="b" anchorCtr="0" compatLnSpc="1">
            <a:prstTxWarp prst="textNoShape">
              <a:avLst/>
            </a:prstTxWarp>
          </a:bodyPr>
          <a:lstStyle>
            <a:lvl1pPr algn="r" defTabSz="930275">
              <a:defRPr sz="1200">
                <a:solidFill>
                  <a:schemeClr val="tx1"/>
                </a:solidFill>
                <a:latin typeface="Times New Roman" pitchFamily="18" charset="0"/>
                <a:cs typeface="Arial" charset="0"/>
              </a:defRPr>
            </a:lvl1pPr>
          </a:lstStyle>
          <a:p>
            <a:pPr>
              <a:defRPr/>
            </a:pPr>
            <a:fld id="{1B56CC1D-439A-4975-B3C2-9E2AED81DB8A}" type="slidenum">
              <a:rPr lang="en-US"/>
              <a:pPr>
                <a:defRPr/>
              </a:pPr>
              <a:t>‹#›</a:t>
            </a:fld>
            <a:endParaRPr lang="en-US"/>
          </a:p>
        </p:txBody>
      </p:sp>
    </p:spTree>
    <p:extLst>
      <p:ext uri="{BB962C8B-B14F-4D97-AF65-F5344CB8AC3E}">
        <p14:creationId xmlns:p14="http://schemas.microsoft.com/office/powerpoint/2010/main" xmlns="" val="26488277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2819" tIns="46415" rIns="92819" bIns="46415" numCol="1" anchor="t" anchorCtr="0" compatLnSpc="1">
            <a:prstTxWarp prst="textNoShape">
              <a:avLst/>
            </a:prstTxWarp>
          </a:bodyPr>
          <a:lstStyle>
            <a:lvl1pPr algn="l" defTabSz="930275">
              <a:defRPr sz="1200">
                <a:solidFill>
                  <a:schemeClr val="tx1"/>
                </a:solidFill>
                <a:latin typeface="Arial Black" pitchFamily="34" charset="0"/>
                <a:cs typeface="Arial" charset="0"/>
              </a:defRPr>
            </a:lvl1pPr>
          </a:lstStyle>
          <a:p>
            <a:pPr>
              <a:defRPr/>
            </a:pPr>
            <a:endParaRPr lang="en-US"/>
          </a:p>
        </p:txBody>
      </p:sp>
      <p:sp>
        <p:nvSpPr>
          <p:cNvPr id="11267" name="Rectangle 3"/>
          <p:cNvSpPr>
            <a:spLocks noGrp="1" noChangeArrowheads="1"/>
          </p:cNvSpPr>
          <p:nvPr>
            <p:ph type="dt" idx="1"/>
          </p:nvPr>
        </p:nvSpPr>
        <p:spPr bwMode="auto">
          <a:xfrm>
            <a:off x="3976688" y="0"/>
            <a:ext cx="3043237" cy="465138"/>
          </a:xfrm>
          <a:prstGeom prst="rect">
            <a:avLst/>
          </a:prstGeom>
          <a:noFill/>
          <a:ln w="9525">
            <a:noFill/>
            <a:miter lim="800000"/>
            <a:headEnd/>
            <a:tailEnd/>
          </a:ln>
          <a:effectLst/>
        </p:spPr>
        <p:txBody>
          <a:bodyPr vert="horz" wrap="square" lIns="92819" tIns="46415" rIns="92819" bIns="46415" numCol="1" anchor="t" anchorCtr="0" compatLnSpc="1">
            <a:prstTxWarp prst="textNoShape">
              <a:avLst/>
            </a:prstTxWarp>
          </a:bodyPr>
          <a:lstStyle>
            <a:lvl1pPr algn="r" defTabSz="930275">
              <a:defRPr sz="1200">
                <a:solidFill>
                  <a:schemeClr val="tx1"/>
                </a:solidFill>
                <a:latin typeface="Arial Black" pitchFamily="34" charset="0"/>
                <a:cs typeface="Arial" charset="0"/>
              </a:defRPr>
            </a:lvl1pPr>
          </a:lstStyle>
          <a:p>
            <a:pPr>
              <a:defRPr/>
            </a:pPr>
            <a:endParaRPr lang="en-US"/>
          </a:p>
        </p:txBody>
      </p:sp>
      <p:sp>
        <p:nvSpPr>
          <p:cNvPr id="36868" name="Rectangle 4"/>
          <p:cNvSpPr>
            <a:spLocks noGrp="1" noRot="1" noChangeAspect="1" noChangeArrowheads="1" noTextEdit="1"/>
          </p:cNvSpPr>
          <p:nvPr>
            <p:ph type="sldImg" idx="2"/>
          </p:nvPr>
        </p:nvSpPr>
        <p:spPr bwMode="auto">
          <a:xfrm>
            <a:off x="1184275" y="698500"/>
            <a:ext cx="4652963" cy="3489325"/>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936625" y="4421188"/>
            <a:ext cx="5146675" cy="4186237"/>
          </a:xfrm>
          <a:prstGeom prst="rect">
            <a:avLst/>
          </a:prstGeom>
          <a:noFill/>
          <a:ln w="9525">
            <a:noFill/>
            <a:miter lim="800000"/>
            <a:headEnd/>
            <a:tailEnd/>
          </a:ln>
          <a:effectLst/>
        </p:spPr>
        <p:txBody>
          <a:bodyPr vert="horz" wrap="square" lIns="92819" tIns="46415" rIns="92819" bIns="4641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8840788"/>
            <a:ext cx="3043238" cy="465137"/>
          </a:xfrm>
          <a:prstGeom prst="rect">
            <a:avLst/>
          </a:prstGeom>
          <a:noFill/>
          <a:ln w="9525">
            <a:noFill/>
            <a:miter lim="800000"/>
            <a:headEnd/>
            <a:tailEnd/>
          </a:ln>
          <a:effectLst/>
        </p:spPr>
        <p:txBody>
          <a:bodyPr vert="horz" wrap="square" lIns="92819" tIns="46415" rIns="92819" bIns="46415" numCol="1" anchor="b" anchorCtr="0" compatLnSpc="1">
            <a:prstTxWarp prst="textNoShape">
              <a:avLst/>
            </a:prstTxWarp>
          </a:bodyPr>
          <a:lstStyle>
            <a:lvl1pPr algn="l" defTabSz="930275">
              <a:defRPr sz="1200">
                <a:solidFill>
                  <a:schemeClr val="tx1"/>
                </a:solidFill>
                <a:latin typeface="Arial Black" pitchFamily="34" charset="0"/>
                <a:cs typeface="Arial" charset="0"/>
              </a:defRPr>
            </a:lvl1pPr>
          </a:lstStyle>
          <a:p>
            <a:pPr>
              <a:defRPr/>
            </a:pPr>
            <a:endParaRPr lang="en-US"/>
          </a:p>
        </p:txBody>
      </p:sp>
      <p:sp>
        <p:nvSpPr>
          <p:cNvPr id="11271" name="Rectangle 7"/>
          <p:cNvSpPr>
            <a:spLocks noGrp="1" noChangeArrowheads="1"/>
          </p:cNvSpPr>
          <p:nvPr>
            <p:ph type="sldNum" sz="quarter" idx="5"/>
          </p:nvPr>
        </p:nvSpPr>
        <p:spPr bwMode="auto">
          <a:xfrm>
            <a:off x="3976688" y="8840788"/>
            <a:ext cx="3043237" cy="465137"/>
          </a:xfrm>
          <a:prstGeom prst="rect">
            <a:avLst/>
          </a:prstGeom>
          <a:noFill/>
          <a:ln w="9525">
            <a:noFill/>
            <a:miter lim="800000"/>
            <a:headEnd/>
            <a:tailEnd/>
          </a:ln>
          <a:effectLst/>
        </p:spPr>
        <p:txBody>
          <a:bodyPr vert="horz" wrap="square" lIns="92819" tIns="46415" rIns="92819" bIns="46415" numCol="1" anchor="b" anchorCtr="0" compatLnSpc="1">
            <a:prstTxWarp prst="textNoShape">
              <a:avLst/>
            </a:prstTxWarp>
          </a:bodyPr>
          <a:lstStyle>
            <a:lvl1pPr algn="r" defTabSz="930275">
              <a:defRPr sz="1200">
                <a:solidFill>
                  <a:schemeClr val="tx1"/>
                </a:solidFill>
                <a:latin typeface="Arial Black" pitchFamily="34" charset="0"/>
                <a:cs typeface="Arial" charset="0"/>
              </a:defRPr>
            </a:lvl1pPr>
          </a:lstStyle>
          <a:p>
            <a:pPr>
              <a:defRPr/>
            </a:pPr>
            <a:fld id="{77BE8892-C066-40C9-B749-EE8A4A7D6A52}" type="slidenum">
              <a:rPr lang="en-US"/>
              <a:pPr>
                <a:defRPr/>
              </a:pPr>
              <a:t>‹#›</a:t>
            </a:fld>
            <a:endParaRPr lang="en-US"/>
          </a:p>
        </p:txBody>
      </p:sp>
    </p:spTree>
    <p:extLst>
      <p:ext uri="{BB962C8B-B14F-4D97-AF65-F5344CB8AC3E}">
        <p14:creationId xmlns:p14="http://schemas.microsoft.com/office/powerpoint/2010/main" xmlns="" val="41486385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E03D7807-2282-4BEF-8802-A80146333EB0}" type="slidenum">
              <a:rPr lang="en-US" smtClean="0"/>
              <a:pPr/>
              <a:t>1</a:t>
            </a:fld>
            <a:endParaRPr lang="en-US" smtClean="0"/>
          </a:p>
        </p:txBody>
      </p:sp>
      <p:sp>
        <p:nvSpPr>
          <p:cNvPr id="37891" name="Rectangle 2"/>
          <p:cNvSpPr>
            <a:spLocks noGrp="1" noRot="1" noChangeAspect="1" noChangeArrowheads="1" noTextEdit="1"/>
          </p:cNvSpPr>
          <p:nvPr>
            <p:ph type="sldImg"/>
          </p:nvPr>
        </p:nvSpPr>
        <p:spPr>
          <a:xfrm>
            <a:off x="1185863" y="692150"/>
            <a:ext cx="4619625" cy="3465513"/>
          </a:xfrm>
          <a:ln/>
        </p:spPr>
      </p:sp>
      <p:sp>
        <p:nvSpPr>
          <p:cNvPr id="37892" name="Rectangle 3"/>
          <p:cNvSpPr>
            <a:spLocks noGrp="1" noChangeArrowheads="1"/>
          </p:cNvSpPr>
          <p:nvPr>
            <p:ph type="body" idx="1"/>
          </p:nvPr>
        </p:nvSpPr>
        <p:spPr>
          <a:xfrm>
            <a:off x="919163" y="4387850"/>
            <a:ext cx="5135562" cy="4235450"/>
          </a:xfrm>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pPr>
              <a:buFontTx/>
              <a:buChar char="•"/>
            </a:pPr>
            <a:r>
              <a:rPr lang="en-US" smtClean="0"/>
              <a:t>  </a:t>
            </a:r>
          </a:p>
        </p:txBody>
      </p:sp>
      <p:sp>
        <p:nvSpPr>
          <p:cNvPr id="47108" name="Slide Number Placeholder 3"/>
          <p:cNvSpPr>
            <a:spLocks noGrp="1"/>
          </p:cNvSpPr>
          <p:nvPr>
            <p:ph type="sldNum" sz="quarter" idx="5"/>
          </p:nvPr>
        </p:nvSpPr>
        <p:spPr>
          <a:noFill/>
        </p:spPr>
        <p:txBody>
          <a:bodyPr/>
          <a:lstStyle/>
          <a:p>
            <a:fld id="{18D798F5-2D88-4D26-A5E0-DFC5506A9186}" type="slidenum">
              <a:rPr lang="en-US" smtClean="0"/>
              <a:pPr/>
              <a:t>28</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US" smtClean="0"/>
          </a:p>
        </p:txBody>
      </p:sp>
      <p:sp>
        <p:nvSpPr>
          <p:cNvPr id="38916" name="Slide Number Placeholder 3"/>
          <p:cNvSpPr>
            <a:spLocks noGrp="1"/>
          </p:cNvSpPr>
          <p:nvPr>
            <p:ph type="sldNum" sz="quarter" idx="5"/>
          </p:nvPr>
        </p:nvSpPr>
        <p:spPr>
          <a:noFill/>
        </p:spPr>
        <p:txBody>
          <a:bodyPr/>
          <a:lstStyle/>
          <a:p>
            <a:fld id="{97EACE42-7648-4600-B4B8-2AEF09B706CE}" type="slidenum">
              <a:rPr lang="en-US" smtClean="0"/>
              <a:pPr/>
              <a:t>5</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endParaRPr lang="en-US" smtClean="0"/>
          </a:p>
        </p:txBody>
      </p:sp>
      <p:sp>
        <p:nvSpPr>
          <p:cNvPr id="39940" name="Slide Number Placeholder 3"/>
          <p:cNvSpPr>
            <a:spLocks noGrp="1"/>
          </p:cNvSpPr>
          <p:nvPr>
            <p:ph type="sldNum" sz="quarter" idx="5"/>
          </p:nvPr>
        </p:nvSpPr>
        <p:spPr>
          <a:noFill/>
        </p:spPr>
        <p:txBody>
          <a:bodyPr/>
          <a:lstStyle/>
          <a:p>
            <a:fld id="{E9C4A182-5293-4151-A8CC-0BD1C9E10CD0}" type="slidenum">
              <a:rPr lang="en-US" smtClean="0"/>
              <a:pPr/>
              <a:t>6</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xfrm>
            <a:off x="1262063" y="534988"/>
            <a:ext cx="4383087" cy="3286125"/>
          </a:xfrm>
          <a:ln/>
        </p:spPr>
      </p:sp>
      <p:sp>
        <p:nvSpPr>
          <p:cNvPr id="40963" name="Notes Placeholder 2"/>
          <p:cNvSpPr>
            <a:spLocks noGrp="1"/>
          </p:cNvSpPr>
          <p:nvPr>
            <p:ph type="body" idx="1"/>
          </p:nvPr>
        </p:nvSpPr>
        <p:spPr>
          <a:noFill/>
          <a:ln/>
        </p:spPr>
        <p:txBody>
          <a:bodyPr/>
          <a:lstStyle/>
          <a:p>
            <a:endParaRPr lang="en-US" smtClean="0"/>
          </a:p>
        </p:txBody>
      </p:sp>
      <p:sp>
        <p:nvSpPr>
          <p:cNvPr id="40964" name="Slide Number Placeholder 3"/>
          <p:cNvSpPr>
            <a:spLocks noGrp="1"/>
          </p:cNvSpPr>
          <p:nvPr>
            <p:ph type="sldNum" sz="quarter" idx="5"/>
          </p:nvPr>
        </p:nvSpPr>
        <p:spPr>
          <a:noFill/>
        </p:spPr>
        <p:txBody>
          <a:bodyPr/>
          <a:lstStyle/>
          <a:p>
            <a:fld id="{C536701A-1F2C-4DB9-AF7E-580F447EB0C4}" type="slidenum">
              <a:rPr lang="en-US" smtClean="0"/>
              <a:pPr/>
              <a:t>11</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p:spPr>
        <p:txBody>
          <a:bodyPr/>
          <a:lstStyle/>
          <a:p>
            <a:endParaRPr lang="en-US" smtClean="0"/>
          </a:p>
          <a:p>
            <a:endParaRPr lang="en-US" smtClean="0"/>
          </a:p>
        </p:txBody>
      </p:sp>
      <p:sp>
        <p:nvSpPr>
          <p:cNvPr id="41988" name="Slide Number Placeholder 3"/>
          <p:cNvSpPr>
            <a:spLocks noGrp="1"/>
          </p:cNvSpPr>
          <p:nvPr>
            <p:ph type="sldNum" sz="quarter" idx="5"/>
          </p:nvPr>
        </p:nvSpPr>
        <p:spPr>
          <a:noFill/>
        </p:spPr>
        <p:txBody>
          <a:bodyPr/>
          <a:lstStyle/>
          <a:p>
            <a:fld id="{41CD6EBA-EB5D-42BA-990F-66E955535CD5}" type="slidenum">
              <a:rPr lang="en-US" smtClean="0"/>
              <a:pPr/>
              <a:t>13</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en-US" smtClean="0"/>
          </a:p>
        </p:txBody>
      </p:sp>
      <p:sp>
        <p:nvSpPr>
          <p:cNvPr id="43012" name="Slide Number Placeholder 3"/>
          <p:cNvSpPr>
            <a:spLocks noGrp="1"/>
          </p:cNvSpPr>
          <p:nvPr>
            <p:ph type="sldNum" sz="quarter" idx="5"/>
          </p:nvPr>
        </p:nvSpPr>
        <p:spPr>
          <a:noFill/>
        </p:spPr>
        <p:txBody>
          <a:bodyPr/>
          <a:lstStyle/>
          <a:p>
            <a:fld id="{820F2A7A-4771-4E9D-BECC-28293EDEFA6F}" type="slidenum">
              <a:rPr lang="en-US" smtClean="0"/>
              <a:pPr/>
              <a:t>14</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xfrm>
            <a:off x="6627813" y="9042400"/>
            <a:ext cx="354012" cy="277813"/>
          </a:xfrm>
          <a:noFill/>
        </p:spPr>
        <p:txBody>
          <a:bodyPr/>
          <a:lstStyle/>
          <a:p>
            <a:pPr defTabSz="901700"/>
            <a:fld id="{A392F83C-5095-4D95-A1BA-992A3BCB0570}" type="slidenum">
              <a:rPr lang="en-US" smtClean="0"/>
              <a:pPr defTabSz="901700"/>
              <a:t>25</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xfrm>
            <a:off x="911225" y="4435475"/>
            <a:ext cx="180975" cy="276225"/>
          </a:xfrm>
          <a:noFill/>
          <a:ln/>
        </p:spPr>
        <p:txBody>
          <a:bodyPr/>
          <a:lstStyle/>
          <a:p>
            <a:r>
              <a:rPr lang="en-US" b="1" smtClean="0"/>
              <a:t>We just released the updated PES Manual.</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xfrm>
            <a:off x="6713538" y="9042400"/>
            <a:ext cx="268287" cy="277813"/>
          </a:xfrm>
          <a:noFill/>
        </p:spPr>
        <p:txBody>
          <a:bodyPr/>
          <a:lstStyle/>
          <a:p>
            <a:pPr defTabSz="901700"/>
            <a:fld id="{C3695F9F-91C4-4945-A097-018B196BF953}" type="slidenum">
              <a:rPr lang="en-US" smtClean="0"/>
              <a:pPr defTabSz="901700"/>
              <a:t>26</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xfrm>
            <a:off x="911225" y="4435475"/>
            <a:ext cx="180975" cy="276225"/>
          </a:xfrm>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xfrm>
            <a:off x="6713538" y="9042400"/>
            <a:ext cx="268287" cy="277813"/>
          </a:xfrm>
          <a:noFill/>
        </p:spPr>
        <p:txBody>
          <a:bodyPr/>
          <a:lstStyle/>
          <a:p>
            <a:pPr defTabSz="901700"/>
            <a:fld id="{EBFFE890-9801-4A9B-B8E6-4F7E51E4D132}" type="slidenum">
              <a:rPr lang="en-US" smtClean="0"/>
              <a:pPr defTabSz="901700"/>
              <a:t>27</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xfrm>
            <a:off x="911225" y="4435475"/>
            <a:ext cx="180975" cy="276225"/>
          </a:xfrm>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1B05095-8E80-4005-80E7-5C7B8CCB161B}" type="datetime1">
              <a:rPr lang="en-US"/>
              <a:pPr>
                <a:defRPr/>
              </a:pPr>
              <a:t>7/22/2012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FOUO  Pre-Decisional</a:t>
            </a:r>
          </a:p>
          <a:p>
            <a:pPr>
              <a:defRPr/>
            </a:pPr>
            <a:r>
              <a:rPr lang="en-US"/>
              <a:t>Do Not Forward without approval MP division</a:t>
            </a:r>
          </a:p>
        </p:txBody>
      </p:sp>
      <p:sp>
        <p:nvSpPr>
          <p:cNvPr id="6" name="Rectangle 6"/>
          <p:cNvSpPr>
            <a:spLocks noGrp="1" noChangeArrowheads="1"/>
          </p:cNvSpPr>
          <p:nvPr>
            <p:ph type="sldNum" sz="quarter" idx="12"/>
          </p:nvPr>
        </p:nvSpPr>
        <p:spPr>
          <a:ln/>
        </p:spPr>
        <p:txBody>
          <a:bodyPr/>
          <a:lstStyle>
            <a:lvl1pPr>
              <a:defRPr/>
            </a:lvl1pPr>
          </a:lstStyle>
          <a:p>
            <a:pPr>
              <a:defRPr/>
            </a:pPr>
            <a:fld id="{DEF3AE0A-338C-4094-A329-177F4AE1BDF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B87A608B-4410-4632-A3B2-70B9237DB263}" type="datetime1">
              <a:rPr lang="en-US"/>
              <a:pPr>
                <a:defRPr/>
              </a:pPr>
              <a:t>7/22/2012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FOUO  Pre-Decisional</a:t>
            </a:r>
          </a:p>
          <a:p>
            <a:pPr>
              <a:defRPr/>
            </a:pPr>
            <a:r>
              <a:rPr lang="en-US"/>
              <a:t>Do Not Forward without approval MP division</a:t>
            </a:r>
          </a:p>
        </p:txBody>
      </p:sp>
      <p:sp>
        <p:nvSpPr>
          <p:cNvPr id="6" name="Rectangle 6"/>
          <p:cNvSpPr>
            <a:spLocks noGrp="1" noChangeArrowheads="1"/>
          </p:cNvSpPr>
          <p:nvPr>
            <p:ph type="sldNum" sz="quarter" idx="12"/>
          </p:nvPr>
        </p:nvSpPr>
        <p:spPr>
          <a:ln/>
        </p:spPr>
        <p:txBody>
          <a:bodyPr/>
          <a:lstStyle>
            <a:lvl1pPr>
              <a:defRPr/>
            </a:lvl1pPr>
          </a:lstStyle>
          <a:p>
            <a:pPr>
              <a:defRPr/>
            </a:pPr>
            <a:fld id="{8FE461BF-884A-45B8-A311-04691805160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5150" y="304800"/>
            <a:ext cx="20764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4800"/>
            <a:ext cx="60769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2E875029-8F82-4562-A5E3-AE0DD13739EC}" type="datetime1">
              <a:rPr lang="en-US"/>
              <a:pPr>
                <a:defRPr/>
              </a:pPr>
              <a:t>7/22/2012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FOUO  Pre-Decisional</a:t>
            </a:r>
          </a:p>
          <a:p>
            <a:pPr>
              <a:defRPr/>
            </a:pPr>
            <a:r>
              <a:rPr lang="en-US"/>
              <a:t>Do Not Forward without approval MP division</a:t>
            </a:r>
          </a:p>
        </p:txBody>
      </p:sp>
      <p:sp>
        <p:nvSpPr>
          <p:cNvPr id="6" name="Rectangle 6"/>
          <p:cNvSpPr>
            <a:spLocks noGrp="1" noChangeArrowheads="1"/>
          </p:cNvSpPr>
          <p:nvPr>
            <p:ph type="sldNum" sz="quarter" idx="12"/>
          </p:nvPr>
        </p:nvSpPr>
        <p:spPr>
          <a:ln/>
        </p:spPr>
        <p:txBody>
          <a:bodyPr/>
          <a:lstStyle>
            <a:lvl1pPr>
              <a:defRPr/>
            </a:lvl1pPr>
          </a:lstStyle>
          <a:p>
            <a:pPr>
              <a:defRPr/>
            </a:pPr>
            <a:fld id="{88EEBECA-8A98-4D4C-A93A-C9655CCF233A}"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219200" y="3048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fld id="{564E3167-57A9-42B5-8EE9-EEDF601A4A25}" type="datetime1">
              <a:rPr lang="en-US"/>
              <a:pPr>
                <a:defRPr/>
              </a:pPr>
              <a:t>7/22/2012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FOUO  Pre-Decisional</a:t>
            </a:r>
          </a:p>
          <a:p>
            <a:pPr>
              <a:defRPr/>
            </a:pPr>
            <a:r>
              <a:rPr lang="en-US"/>
              <a:t>Do Not Forward without approval MP division</a:t>
            </a:r>
          </a:p>
        </p:txBody>
      </p:sp>
      <p:sp>
        <p:nvSpPr>
          <p:cNvPr id="6" name="Rectangle 6"/>
          <p:cNvSpPr>
            <a:spLocks noGrp="1" noChangeArrowheads="1"/>
          </p:cNvSpPr>
          <p:nvPr>
            <p:ph type="sldNum" sz="quarter" idx="12"/>
          </p:nvPr>
        </p:nvSpPr>
        <p:spPr>
          <a:ln/>
        </p:spPr>
        <p:txBody>
          <a:bodyPr/>
          <a:lstStyle>
            <a:lvl1pPr>
              <a:defRPr/>
            </a:lvl1pPr>
          </a:lstStyle>
          <a:p>
            <a:pPr>
              <a:defRPr/>
            </a:pPr>
            <a:fld id="{66F91B38-15CC-4C6C-B6A9-A7A33AD33C3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6592120F-B58F-4079-9A85-1C395A588DA1}" type="datetime1">
              <a:rPr lang="en-US"/>
              <a:pPr>
                <a:defRPr/>
              </a:pPr>
              <a:t>7/22/2012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FOUO  Pre-Decisional</a:t>
            </a:r>
          </a:p>
          <a:p>
            <a:pPr>
              <a:defRPr/>
            </a:pPr>
            <a:r>
              <a:rPr lang="en-US"/>
              <a:t>Do Not Forward without approval MP division</a:t>
            </a:r>
          </a:p>
        </p:txBody>
      </p:sp>
      <p:sp>
        <p:nvSpPr>
          <p:cNvPr id="6" name="Rectangle 6"/>
          <p:cNvSpPr>
            <a:spLocks noGrp="1" noChangeArrowheads="1"/>
          </p:cNvSpPr>
          <p:nvPr>
            <p:ph type="sldNum" sz="quarter" idx="12"/>
          </p:nvPr>
        </p:nvSpPr>
        <p:spPr>
          <a:ln/>
        </p:spPr>
        <p:txBody>
          <a:bodyPr/>
          <a:lstStyle>
            <a:lvl1pPr>
              <a:defRPr/>
            </a:lvl1pPr>
          </a:lstStyle>
          <a:p>
            <a:pPr>
              <a:defRPr/>
            </a:pPr>
            <a:fld id="{8663770E-7F4E-4EBD-A665-39B43F54C85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601BD24F-9BE9-408E-AE96-1F41B26D223A}" type="datetime1">
              <a:rPr lang="en-US"/>
              <a:pPr>
                <a:defRPr/>
              </a:pPr>
              <a:t>7/22/2012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FOUO  Pre-Decisional</a:t>
            </a:r>
          </a:p>
          <a:p>
            <a:pPr>
              <a:defRPr/>
            </a:pPr>
            <a:r>
              <a:rPr lang="en-US"/>
              <a:t>Do Not Forward without approval MP division</a:t>
            </a:r>
          </a:p>
        </p:txBody>
      </p:sp>
      <p:sp>
        <p:nvSpPr>
          <p:cNvPr id="6" name="Rectangle 6"/>
          <p:cNvSpPr>
            <a:spLocks noGrp="1" noChangeArrowheads="1"/>
          </p:cNvSpPr>
          <p:nvPr>
            <p:ph type="sldNum" sz="quarter" idx="12"/>
          </p:nvPr>
        </p:nvSpPr>
        <p:spPr>
          <a:ln/>
        </p:spPr>
        <p:txBody>
          <a:bodyPr/>
          <a:lstStyle>
            <a:lvl1pPr>
              <a:defRPr/>
            </a:lvl1pPr>
          </a:lstStyle>
          <a:p>
            <a:pPr>
              <a:defRPr/>
            </a:pPr>
            <a:fld id="{74B53068-68C3-4FA2-97C5-2FA5D5CE9FC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48BC7B68-B3B7-48D0-84D6-4F959B3B63B2}" type="datetime1">
              <a:rPr lang="en-US"/>
              <a:pPr>
                <a:defRPr/>
              </a:pPr>
              <a:t>7/22/2012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FOUO  Pre-Decisional</a:t>
            </a:r>
          </a:p>
          <a:p>
            <a:pPr>
              <a:defRPr/>
            </a:pPr>
            <a:r>
              <a:rPr lang="en-US"/>
              <a:t>Do Not Forward without approval MP division</a:t>
            </a:r>
          </a:p>
        </p:txBody>
      </p:sp>
      <p:sp>
        <p:nvSpPr>
          <p:cNvPr id="7" name="Rectangle 6"/>
          <p:cNvSpPr>
            <a:spLocks noGrp="1" noChangeArrowheads="1"/>
          </p:cNvSpPr>
          <p:nvPr>
            <p:ph type="sldNum" sz="quarter" idx="12"/>
          </p:nvPr>
        </p:nvSpPr>
        <p:spPr>
          <a:ln/>
        </p:spPr>
        <p:txBody>
          <a:bodyPr/>
          <a:lstStyle>
            <a:lvl1pPr>
              <a:defRPr/>
            </a:lvl1pPr>
          </a:lstStyle>
          <a:p>
            <a:pPr>
              <a:defRPr/>
            </a:pPr>
            <a:fld id="{D1C66251-6759-4A86-B2B5-FCEAD70A45D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88974123-FE09-4529-B3FB-196EB489D1C7}" type="datetime1">
              <a:rPr lang="en-US"/>
              <a:pPr>
                <a:defRPr/>
              </a:pPr>
              <a:t>7/22/2012</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FOUO  Pre-Decisional</a:t>
            </a:r>
          </a:p>
          <a:p>
            <a:pPr>
              <a:defRPr/>
            </a:pPr>
            <a:r>
              <a:rPr lang="en-US"/>
              <a:t>Do Not Forward without approval MP division</a:t>
            </a:r>
          </a:p>
        </p:txBody>
      </p:sp>
      <p:sp>
        <p:nvSpPr>
          <p:cNvPr id="9" name="Rectangle 6"/>
          <p:cNvSpPr>
            <a:spLocks noGrp="1" noChangeArrowheads="1"/>
          </p:cNvSpPr>
          <p:nvPr>
            <p:ph type="sldNum" sz="quarter" idx="12"/>
          </p:nvPr>
        </p:nvSpPr>
        <p:spPr>
          <a:ln/>
        </p:spPr>
        <p:txBody>
          <a:bodyPr/>
          <a:lstStyle>
            <a:lvl1pPr>
              <a:defRPr/>
            </a:lvl1pPr>
          </a:lstStyle>
          <a:p>
            <a:pPr>
              <a:defRPr/>
            </a:pPr>
            <a:fld id="{6FEA8E9C-1131-4D9D-9FD6-16BD3D4ED37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F1EE61D3-B225-4FD8-9455-39D0A0562A96}" type="datetime1">
              <a:rPr lang="en-US"/>
              <a:pPr>
                <a:defRPr/>
              </a:pPr>
              <a:t>7/22/2012</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FOUO  Pre-Decisional</a:t>
            </a:r>
          </a:p>
          <a:p>
            <a:pPr>
              <a:defRPr/>
            </a:pPr>
            <a:r>
              <a:rPr lang="en-US"/>
              <a:t>Do Not Forward without approval MP division</a:t>
            </a:r>
          </a:p>
        </p:txBody>
      </p:sp>
      <p:sp>
        <p:nvSpPr>
          <p:cNvPr id="5" name="Rectangle 6"/>
          <p:cNvSpPr>
            <a:spLocks noGrp="1" noChangeArrowheads="1"/>
          </p:cNvSpPr>
          <p:nvPr>
            <p:ph type="sldNum" sz="quarter" idx="12"/>
          </p:nvPr>
        </p:nvSpPr>
        <p:spPr>
          <a:ln/>
        </p:spPr>
        <p:txBody>
          <a:bodyPr/>
          <a:lstStyle>
            <a:lvl1pPr>
              <a:defRPr/>
            </a:lvl1pPr>
          </a:lstStyle>
          <a:p>
            <a:pPr>
              <a:defRPr/>
            </a:pPr>
            <a:fld id="{A1DDBE1D-C97E-43DB-A8A7-CFC4821C047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326160B-7E1A-4612-B9BE-24872A6AA9FC}" type="datetime1">
              <a:rPr lang="en-US"/>
              <a:pPr>
                <a:defRPr/>
              </a:pPr>
              <a:t>7/22/2012</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FOUO  Pre-Decisional</a:t>
            </a:r>
          </a:p>
          <a:p>
            <a:pPr>
              <a:defRPr/>
            </a:pPr>
            <a:r>
              <a:rPr lang="en-US"/>
              <a:t>Do Not Forward without approval MP division</a:t>
            </a:r>
          </a:p>
        </p:txBody>
      </p:sp>
      <p:sp>
        <p:nvSpPr>
          <p:cNvPr id="4" name="Rectangle 6"/>
          <p:cNvSpPr>
            <a:spLocks noGrp="1" noChangeArrowheads="1"/>
          </p:cNvSpPr>
          <p:nvPr>
            <p:ph type="sldNum" sz="quarter" idx="12"/>
          </p:nvPr>
        </p:nvSpPr>
        <p:spPr>
          <a:ln/>
        </p:spPr>
        <p:txBody>
          <a:bodyPr/>
          <a:lstStyle>
            <a:lvl1pPr>
              <a:defRPr/>
            </a:lvl1pPr>
          </a:lstStyle>
          <a:p>
            <a:pPr>
              <a:defRPr/>
            </a:pPr>
            <a:fld id="{1953DDDF-EF71-41F3-98DD-1CD7B3B320E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0B704B3D-8A38-46B4-83D5-E9B877FC0435}" type="datetime1">
              <a:rPr lang="en-US"/>
              <a:pPr>
                <a:defRPr/>
              </a:pPr>
              <a:t>7/22/2012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FOUO  Pre-Decisional</a:t>
            </a:r>
          </a:p>
          <a:p>
            <a:pPr>
              <a:defRPr/>
            </a:pPr>
            <a:r>
              <a:rPr lang="en-US"/>
              <a:t>Do Not Forward without approval MP division</a:t>
            </a:r>
          </a:p>
        </p:txBody>
      </p:sp>
      <p:sp>
        <p:nvSpPr>
          <p:cNvPr id="7" name="Rectangle 6"/>
          <p:cNvSpPr>
            <a:spLocks noGrp="1" noChangeArrowheads="1"/>
          </p:cNvSpPr>
          <p:nvPr>
            <p:ph type="sldNum" sz="quarter" idx="12"/>
          </p:nvPr>
        </p:nvSpPr>
        <p:spPr>
          <a:ln/>
        </p:spPr>
        <p:txBody>
          <a:bodyPr/>
          <a:lstStyle>
            <a:lvl1pPr>
              <a:defRPr/>
            </a:lvl1pPr>
          </a:lstStyle>
          <a:p>
            <a:pPr>
              <a:defRPr/>
            </a:pPr>
            <a:fld id="{244F14CB-BC66-4F3D-B924-34880012A3D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14AEB17-AD83-4764-A0B3-623CC1ACC414}" type="datetime1">
              <a:rPr lang="en-US"/>
              <a:pPr>
                <a:defRPr/>
              </a:pPr>
              <a:t>7/22/2012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FOUO  Pre-Decisional</a:t>
            </a:r>
          </a:p>
          <a:p>
            <a:pPr>
              <a:defRPr/>
            </a:pPr>
            <a:r>
              <a:rPr lang="en-US"/>
              <a:t>Do Not Forward without approval MP division</a:t>
            </a:r>
          </a:p>
        </p:txBody>
      </p:sp>
      <p:sp>
        <p:nvSpPr>
          <p:cNvPr id="7" name="Rectangle 6"/>
          <p:cNvSpPr>
            <a:spLocks noGrp="1" noChangeArrowheads="1"/>
          </p:cNvSpPr>
          <p:nvPr>
            <p:ph type="sldNum" sz="quarter" idx="12"/>
          </p:nvPr>
        </p:nvSpPr>
        <p:spPr>
          <a:ln/>
        </p:spPr>
        <p:txBody>
          <a:bodyPr/>
          <a:lstStyle>
            <a:lvl1pPr>
              <a:defRPr/>
            </a:lvl1pPr>
          </a:lstStyle>
          <a:p>
            <a:pPr>
              <a:defRPr/>
            </a:pPr>
            <a:fld id="{F878889E-CA90-4532-8003-80A63DEE05A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bwMode="auto">
          <a:xfrm>
            <a:off x="1219200" y="3048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24"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solidFill>
                  <a:schemeClr val="tx1"/>
                </a:solidFill>
                <a:latin typeface="Arial" charset="0"/>
                <a:cs typeface="Arial" charset="0"/>
              </a:defRPr>
            </a:lvl1pPr>
          </a:lstStyle>
          <a:p>
            <a:pPr>
              <a:defRPr/>
            </a:pPr>
            <a:fld id="{35C588A5-8BC3-4C03-91A7-82B67EF59363}" type="datetime1">
              <a:rPr lang="en-US"/>
              <a:pPr>
                <a:defRPr/>
              </a:pPr>
              <a:t>7/22/2012</a:t>
            </a:fld>
            <a:endParaRPr lang="en-US"/>
          </a:p>
        </p:txBody>
      </p:sp>
      <p:sp>
        <p:nvSpPr>
          <p:cNvPr id="81925" name="Rectangle 5"/>
          <p:cNvSpPr>
            <a:spLocks noGrp="1" noChangeArrowheads="1"/>
          </p:cNvSpPr>
          <p:nvPr>
            <p:ph type="ftr" sz="quarter" idx="3"/>
          </p:nvPr>
        </p:nvSpPr>
        <p:spPr bwMode="auto">
          <a:xfrm>
            <a:off x="2514600" y="6248400"/>
            <a:ext cx="4191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b="1">
                <a:latin typeface="Arial" charset="0"/>
                <a:cs typeface="Arial" charset="0"/>
              </a:defRPr>
            </a:lvl1pPr>
          </a:lstStyle>
          <a:p>
            <a:pPr>
              <a:defRPr/>
            </a:pPr>
            <a:r>
              <a:rPr lang="en-US"/>
              <a:t>FOUO  Pre-Decisional</a:t>
            </a:r>
          </a:p>
          <a:p>
            <a:pPr>
              <a:defRPr/>
            </a:pPr>
            <a:r>
              <a:rPr lang="en-US"/>
              <a:t>Do Not Forward without approval MP division</a:t>
            </a:r>
          </a:p>
        </p:txBody>
      </p:sp>
      <p:sp>
        <p:nvSpPr>
          <p:cNvPr id="81926"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a:solidFill>
                  <a:schemeClr val="tx1"/>
                </a:solidFill>
                <a:latin typeface="Arial" charset="0"/>
                <a:cs typeface="Arial" charset="0"/>
              </a:defRPr>
            </a:lvl1pPr>
          </a:lstStyle>
          <a:p>
            <a:pPr>
              <a:defRPr/>
            </a:pPr>
            <a:fld id="{1AAC337B-5356-4669-A47F-EBF94872FA5D}" type="slidenum">
              <a:rPr lang="en-US"/>
              <a:pPr>
                <a:defRPr/>
              </a:pPr>
              <a:t>‹#›</a:t>
            </a:fld>
            <a:endParaRPr lang="en-US"/>
          </a:p>
        </p:txBody>
      </p:sp>
      <p:pic>
        <p:nvPicPr>
          <p:cNvPr id="1031" name="Picture 7"/>
          <p:cNvPicPr>
            <a:picLocks noChangeArrowheads="1"/>
          </p:cNvPicPr>
          <p:nvPr/>
        </p:nvPicPr>
        <p:blipFill>
          <a:blip r:embed="rId14" cstate="print"/>
          <a:srcRect/>
          <a:stretch>
            <a:fillRect/>
          </a:stretch>
        </p:blipFill>
        <p:spPr bwMode="auto">
          <a:xfrm>
            <a:off x="152400" y="152400"/>
            <a:ext cx="1143000" cy="1143000"/>
          </a:xfrm>
          <a:prstGeom prst="rect">
            <a:avLst/>
          </a:prstGeom>
          <a:noFill/>
          <a:ln w="12700">
            <a:noFill/>
            <a:miter lim="800000"/>
            <a:headEnd/>
            <a:tailEnd/>
          </a:ln>
        </p:spPr>
      </p:pic>
      <p:sp>
        <p:nvSpPr>
          <p:cNvPr id="81928" name="Line 8"/>
          <p:cNvSpPr>
            <a:spLocks noChangeShapeType="1"/>
          </p:cNvSpPr>
          <p:nvPr/>
        </p:nvSpPr>
        <p:spPr bwMode="auto">
          <a:xfrm>
            <a:off x="0" y="1447800"/>
            <a:ext cx="9144000" cy="0"/>
          </a:xfrm>
          <a:prstGeom prst="line">
            <a:avLst/>
          </a:prstGeom>
          <a:noFill/>
          <a:ln w="127000">
            <a:solidFill>
              <a:srgbClr val="FF0000"/>
            </a:solidFill>
            <a:round/>
            <a:headEnd/>
            <a:tailEnd/>
          </a:ln>
          <a:effectLst/>
        </p:spPr>
        <p:txBody>
          <a:bodyPr wrap="none" anchor="ct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ftr="0" dt="0"/>
  <p:txStyles>
    <p:titleStyle>
      <a:lvl1pPr algn="ctr" rtl="0" eaLnBrk="0" fontAlgn="base" hangingPunct="0">
        <a:spcBef>
          <a:spcPct val="0"/>
        </a:spcBef>
        <a:spcAft>
          <a:spcPct val="0"/>
        </a:spcAft>
        <a:defRPr sz="3600">
          <a:solidFill>
            <a:srgbClr val="FF0000"/>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600">
          <a:solidFill>
            <a:srgbClr val="FF0000"/>
          </a:solidFill>
          <a:effectLst>
            <a:outerShdw blurRad="38100" dist="38100" dir="2700000" algn="tl">
              <a:srgbClr val="C0C0C0"/>
            </a:outerShdw>
          </a:effectLst>
          <a:latin typeface="Arial" charset="0"/>
          <a:cs typeface="Arial" charset="0"/>
        </a:defRPr>
      </a:lvl2pPr>
      <a:lvl3pPr algn="ctr" rtl="0" eaLnBrk="0" fontAlgn="base" hangingPunct="0">
        <a:spcBef>
          <a:spcPct val="0"/>
        </a:spcBef>
        <a:spcAft>
          <a:spcPct val="0"/>
        </a:spcAft>
        <a:defRPr sz="3600">
          <a:solidFill>
            <a:srgbClr val="FF0000"/>
          </a:solidFill>
          <a:effectLst>
            <a:outerShdw blurRad="38100" dist="38100" dir="2700000" algn="tl">
              <a:srgbClr val="C0C0C0"/>
            </a:outerShdw>
          </a:effectLst>
          <a:latin typeface="Arial" charset="0"/>
          <a:cs typeface="Arial" charset="0"/>
        </a:defRPr>
      </a:lvl3pPr>
      <a:lvl4pPr algn="ctr" rtl="0" eaLnBrk="0" fontAlgn="base" hangingPunct="0">
        <a:spcBef>
          <a:spcPct val="0"/>
        </a:spcBef>
        <a:spcAft>
          <a:spcPct val="0"/>
        </a:spcAft>
        <a:defRPr sz="3600">
          <a:solidFill>
            <a:srgbClr val="FF0000"/>
          </a:solidFill>
          <a:effectLst>
            <a:outerShdw blurRad="38100" dist="38100" dir="2700000" algn="tl">
              <a:srgbClr val="C0C0C0"/>
            </a:outerShdw>
          </a:effectLst>
          <a:latin typeface="Arial" charset="0"/>
          <a:cs typeface="Arial" charset="0"/>
        </a:defRPr>
      </a:lvl4pPr>
      <a:lvl5pPr algn="ctr" rtl="0" eaLnBrk="0" fontAlgn="base" hangingPunct="0">
        <a:spcBef>
          <a:spcPct val="0"/>
        </a:spcBef>
        <a:spcAft>
          <a:spcPct val="0"/>
        </a:spcAft>
        <a:defRPr sz="3600">
          <a:solidFill>
            <a:srgbClr val="FF0000"/>
          </a:solidFill>
          <a:effectLst>
            <a:outerShdw blurRad="38100" dist="38100" dir="2700000" algn="tl">
              <a:srgbClr val="C0C0C0"/>
            </a:outerShdw>
          </a:effectLst>
          <a:latin typeface="Arial" charset="0"/>
          <a:cs typeface="Arial" charset="0"/>
        </a:defRPr>
      </a:lvl5pPr>
      <a:lvl6pPr marL="457200" algn="ctr" rtl="0" fontAlgn="base">
        <a:spcBef>
          <a:spcPct val="0"/>
        </a:spcBef>
        <a:spcAft>
          <a:spcPct val="0"/>
        </a:spcAft>
        <a:defRPr sz="3600">
          <a:solidFill>
            <a:srgbClr val="FF0000"/>
          </a:solidFill>
          <a:effectLst>
            <a:outerShdw blurRad="38100" dist="38100" dir="2700000" algn="tl">
              <a:srgbClr val="C0C0C0"/>
            </a:outerShdw>
          </a:effectLst>
          <a:latin typeface="Arial" charset="0"/>
          <a:cs typeface="Arial" charset="0"/>
        </a:defRPr>
      </a:lvl6pPr>
      <a:lvl7pPr marL="914400" algn="ctr" rtl="0" fontAlgn="base">
        <a:spcBef>
          <a:spcPct val="0"/>
        </a:spcBef>
        <a:spcAft>
          <a:spcPct val="0"/>
        </a:spcAft>
        <a:defRPr sz="3600">
          <a:solidFill>
            <a:srgbClr val="FF0000"/>
          </a:solidFill>
          <a:effectLst>
            <a:outerShdw blurRad="38100" dist="38100" dir="2700000" algn="tl">
              <a:srgbClr val="C0C0C0"/>
            </a:outerShdw>
          </a:effectLst>
          <a:latin typeface="Arial" charset="0"/>
          <a:cs typeface="Arial" charset="0"/>
        </a:defRPr>
      </a:lvl7pPr>
      <a:lvl8pPr marL="1371600" algn="ctr" rtl="0" fontAlgn="base">
        <a:spcBef>
          <a:spcPct val="0"/>
        </a:spcBef>
        <a:spcAft>
          <a:spcPct val="0"/>
        </a:spcAft>
        <a:defRPr sz="3600">
          <a:solidFill>
            <a:srgbClr val="FF0000"/>
          </a:solidFill>
          <a:effectLst>
            <a:outerShdw blurRad="38100" dist="38100" dir="2700000" algn="tl">
              <a:srgbClr val="C0C0C0"/>
            </a:outerShdw>
          </a:effectLst>
          <a:latin typeface="Arial" charset="0"/>
          <a:cs typeface="Arial" charset="0"/>
        </a:defRPr>
      </a:lvl8pPr>
      <a:lvl9pPr marL="1828800" algn="ctr" rtl="0" fontAlgn="base">
        <a:spcBef>
          <a:spcPct val="0"/>
        </a:spcBef>
        <a:spcAft>
          <a:spcPct val="0"/>
        </a:spcAft>
        <a:defRPr sz="3600">
          <a:solidFill>
            <a:srgbClr val="FF0000"/>
          </a:solidFill>
          <a:effectLst>
            <a:outerShdw blurRad="38100" dist="38100" dir="2700000" algn="tl">
              <a:srgbClr val="C0C0C0"/>
            </a:outerShdw>
          </a:effectLst>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file:///O:\Graphics\BRIEFS\CSSARS\pics&amp;logos\redbar.JP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3"/>
          <p:cNvSpPr>
            <a:spLocks noGrp="1"/>
          </p:cNvSpPr>
          <p:nvPr>
            <p:ph type="sldNum" sz="quarter" idx="12"/>
          </p:nvPr>
        </p:nvSpPr>
        <p:spPr>
          <a:noFill/>
        </p:spPr>
        <p:txBody>
          <a:bodyPr/>
          <a:lstStyle/>
          <a:p>
            <a:fld id="{4FA7428B-9CAC-4D9A-850E-986DA8AE2D7B}" type="slidenum">
              <a:rPr lang="en-US" smtClean="0"/>
              <a:pPr/>
              <a:t>1</a:t>
            </a:fld>
            <a:endParaRPr lang="en-US" smtClean="0"/>
          </a:p>
        </p:txBody>
      </p:sp>
      <p:sp>
        <p:nvSpPr>
          <p:cNvPr id="1113090" name="Text Box 2"/>
          <p:cNvSpPr txBox="1">
            <a:spLocks noChangeArrowheads="1"/>
          </p:cNvSpPr>
          <p:nvPr/>
        </p:nvSpPr>
        <p:spPr bwMode="auto">
          <a:xfrm>
            <a:off x="2514600" y="2286000"/>
            <a:ext cx="6375400" cy="769938"/>
          </a:xfrm>
          <a:prstGeom prst="rect">
            <a:avLst/>
          </a:prstGeom>
          <a:noFill/>
          <a:ln w="9525">
            <a:noFill/>
            <a:miter lim="800000"/>
            <a:headEnd/>
            <a:tailEnd/>
          </a:ln>
          <a:effectLst/>
        </p:spPr>
        <p:txBody>
          <a:bodyPr>
            <a:spAutoFit/>
          </a:bodyPr>
          <a:lstStyle/>
          <a:p>
            <a:pPr algn="ctr" eaLnBrk="0" hangingPunct="0">
              <a:spcBef>
                <a:spcPct val="50000"/>
              </a:spcBef>
              <a:defRPr/>
            </a:pPr>
            <a:r>
              <a:rPr lang="en-US" sz="4400" dirty="0">
                <a:solidFill>
                  <a:schemeClr val="tx1"/>
                </a:solidFill>
                <a:effectLst>
                  <a:outerShdw blurRad="38100" dist="38100" dir="2700000" algn="tl">
                    <a:srgbClr val="C0C0C0"/>
                  </a:outerShdw>
                </a:effectLst>
              </a:rPr>
              <a:t>Manpower Drawdown</a:t>
            </a:r>
          </a:p>
        </p:txBody>
      </p:sp>
      <p:pic>
        <p:nvPicPr>
          <p:cNvPr id="2052" name="Picture 3" descr="O:\Graphics\BRIEFS\CSSARS\pics&amp;logos\redbar.JPG"/>
          <p:cNvPicPr>
            <a:picLocks noChangeAspect="1" noChangeArrowheads="1"/>
          </p:cNvPicPr>
          <p:nvPr/>
        </p:nvPicPr>
        <p:blipFill>
          <a:blip r:embed="rId3" r:link="rId4" cstate="print"/>
          <a:srcRect/>
          <a:stretch>
            <a:fillRect/>
          </a:stretch>
        </p:blipFill>
        <p:spPr bwMode="auto">
          <a:xfrm>
            <a:off x="0" y="0"/>
            <a:ext cx="2692400" cy="6858000"/>
          </a:xfrm>
          <a:prstGeom prst="rect">
            <a:avLst/>
          </a:prstGeom>
          <a:noFill/>
          <a:ln w="9525">
            <a:noFill/>
            <a:miter lim="800000"/>
            <a:headEnd/>
            <a:tailEnd/>
          </a:ln>
        </p:spPr>
      </p:pic>
      <p:sp>
        <p:nvSpPr>
          <p:cNvPr id="1113092" name="Text Box 4"/>
          <p:cNvSpPr txBox="1">
            <a:spLocks noChangeArrowheads="1"/>
          </p:cNvSpPr>
          <p:nvPr/>
        </p:nvSpPr>
        <p:spPr bwMode="auto">
          <a:xfrm>
            <a:off x="2133600" y="4114800"/>
            <a:ext cx="7010400" cy="1970088"/>
          </a:xfrm>
          <a:prstGeom prst="rect">
            <a:avLst/>
          </a:prstGeom>
          <a:noFill/>
          <a:ln w="9525">
            <a:noFill/>
            <a:miter lim="800000"/>
            <a:headEnd/>
            <a:tailEnd/>
          </a:ln>
          <a:effectLst/>
        </p:spPr>
        <p:txBody>
          <a:bodyPr>
            <a:spAutoFit/>
          </a:bodyPr>
          <a:lstStyle/>
          <a:p>
            <a:pPr algn="ctr">
              <a:defRPr/>
            </a:pPr>
            <a:r>
              <a:rPr lang="en-US" sz="1800" dirty="0">
                <a:solidFill>
                  <a:schemeClr val="tx1"/>
                </a:solidFill>
                <a:effectLst>
                  <a:outerShdw blurRad="38100" dist="38100" dir="2700000" algn="tl">
                    <a:srgbClr val="C0C0C0"/>
                  </a:outerShdw>
                </a:effectLst>
              </a:rPr>
              <a:t>Colonel Bill Tosick</a:t>
            </a:r>
          </a:p>
          <a:p>
            <a:pPr algn="ctr">
              <a:defRPr/>
            </a:pPr>
            <a:r>
              <a:rPr lang="en-US" sz="1800" dirty="0">
                <a:solidFill>
                  <a:schemeClr val="tx1"/>
                </a:solidFill>
                <a:effectLst>
                  <a:outerShdw blurRad="38100" dist="38100" dir="2700000" algn="tl">
                    <a:srgbClr val="C0C0C0"/>
                  </a:outerShdw>
                </a:effectLst>
              </a:rPr>
              <a:t> Manpower Plans, Programs and Budget Branch</a:t>
            </a:r>
          </a:p>
          <a:p>
            <a:pPr algn="ctr">
              <a:defRPr/>
            </a:pPr>
            <a:endParaRPr lang="en-US" sz="3200" dirty="0">
              <a:solidFill>
                <a:schemeClr val="tx1"/>
              </a:solidFill>
              <a:effectLst>
                <a:outerShdw blurRad="38100" dist="38100" dir="2700000" algn="tl">
                  <a:srgbClr val="C0C0C0"/>
                </a:outerShdw>
              </a:effectLst>
            </a:endParaRPr>
          </a:p>
          <a:p>
            <a:pPr>
              <a:defRPr/>
            </a:pPr>
            <a:r>
              <a:rPr lang="en-US" sz="1600" dirty="0">
                <a:solidFill>
                  <a:schemeClr val="tx1"/>
                </a:solidFill>
                <a:effectLst>
                  <a:outerShdw blurRad="38100" dist="38100" dir="2700000" algn="tl">
                    <a:srgbClr val="C0C0C0"/>
                  </a:outerShdw>
                </a:effectLst>
              </a:rPr>
              <a:t>  LtCol Doug Feiring	         LtCol Kevin Williams          SgtMaj Cevet Adams</a:t>
            </a:r>
          </a:p>
          <a:p>
            <a:pPr>
              <a:defRPr/>
            </a:pPr>
            <a:r>
              <a:rPr lang="en-US" sz="1600" dirty="0">
                <a:solidFill>
                  <a:schemeClr val="tx1"/>
                </a:solidFill>
                <a:effectLst>
                  <a:outerShdw blurRad="38100" dist="38100" dir="2700000" algn="tl">
                    <a:srgbClr val="C0C0C0"/>
                  </a:outerShdw>
                </a:effectLst>
              </a:rPr>
              <a:t> Officer Plans Section      Enlisted Plans Section       M&amp;RA Sergeant Major</a:t>
            </a:r>
          </a:p>
          <a:p>
            <a:pPr algn="ctr">
              <a:defRPr/>
            </a:pPr>
            <a:endParaRPr lang="en-US" sz="1800" dirty="0">
              <a:solidFill>
                <a:schemeClr val="tx1"/>
              </a:solidFill>
              <a:effectLst>
                <a:outerShdw blurRad="38100" dist="38100" dir="2700000" algn="tl">
                  <a:srgbClr val="C0C0C0"/>
                </a:outerShdw>
              </a:effectLst>
            </a:endParaRPr>
          </a:p>
        </p:txBody>
      </p:sp>
      <p:sp>
        <p:nvSpPr>
          <p:cNvPr id="2054" name="Rectangle 5"/>
          <p:cNvSpPr>
            <a:spLocks noChangeArrowheads="1"/>
          </p:cNvSpPr>
          <p:nvPr/>
        </p:nvSpPr>
        <p:spPr bwMode="auto">
          <a:xfrm>
            <a:off x="8229600" y="6248400"/>
            <a:ext cx="228600" cy="304800"/>
          </a:xfrm>
          <a:prstGeom prst="rect">
            <a:avLst/>
          </a:prstGeom>
          <a:solidFill>
            <a:schemeClr val="bg1"/>
          </a:solidFill>
          <a:ln w="9525" algn="ctr">
            <a:noFill/>
            <a:round/>
            <a:headEnd/>
            <a:tailEnd/>
          </a:ln>
        </p:spPr>
        <p:txBody>
          <a:bodyPr/>
          <a:lstStyle/>
          <a:p>
            <a:pPr algn="ct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34938"/>
            <a:ext cx="8458200" cy="1143000"/>
          </a:xfrm>
        </p:spPr>
        <p:txBody>
          <a:bodyPr/>
          <a:lstStyle/>
          <a:p>
            <a:pPr>
              <a:defRPr/>
            </a:pPr>
            <a:r>
              <a:rPr lang="en-US" dirty="0" smtClean="0"/>
              <a:t>Force Shaping Authorities</a:t>
            </a:r>
            <a:endParaRPr lang="en-US" dirty="0"/>
          </a:p>
        </p:txBody>
      </p:sp>
      <p:sp>
        <p:nvSpPr>
          <p:cNvPr id="11267" name="Content Placeholder 2"/>
          <p:cNvSpPr>
            <a:spLocks noGrp="1"/>
          </p:cNvSpPr>
          <p:nvPr>
            <p:ph idx="1"/>
          </p:nvPr>
        </p:nvSpPr>
        <p:spPr>
          <a:xfrm>
            <a:off x="381000" y="1600200"/>
            <a:ext cx="8458200" cy="4419600"/>
          </a:xfrm>
        </p:spPr>
        <p:txBody>
          <a:bodyPr/>
          <a:lstStyle/>
          <a:p>
            <a:r>
              <a:rPr lang="en-US" sz="1600" b="1" u="sng" smtClean="0"/>
              <a:t>Currently in use:</a:t>
            </a:r>
          </a:p>
          <a:p>
            <a:pPr lvl="1"/>
            <a:r>
              <a:rPr lang="en-US" sz="1400" smtClean="0"/>
              <a:t>Early Discharge Authority (VEERP / OVER)</a:t>
            </a:r>
          </a:p>
          <a:p>
            <a:pPr lvl="1"/>
            <a:r>
              <a:rPr lang="en-US" sz="1400" smtClean="0"/>
              <a:t>Enlisted Career Force Controls (ECFC) – 2P Sgts</a:t>
            </a:r>
          </a:p>
          <a:p>
            <a:pPr lvl="1"/>
            <a:r>
              <a:rPr lang="en-US" sz="1400" smtClean="0"/>
              <a:t>Involuntary Separation Pay (ISP) - ECFC Separations / 2P Captains</a:t>
            </a:r>
          </a:p>
          <a:p>
            <a:pPr lvl="1"/>
            <a:r>
              <a:rPr lang="en-US" sz="1400" smtClean="0"/>
              <a:t>Variable Promotion Opportunities</a:t>
            </a:r>
          </a:p>
          <a:p>
            <a:pPr lvl="1"/>
            <a:r>
              <a:rPr lang="en-US" sz="1400" smtClean="0"/>
              <a:t>Time-in-Grade Waivers (Colonels and Lieutenant Colonels)</a:t>
            </a:r>
          </a:p>
          <a:p>
            <a:pPr lvl="1"/>
            <a:endParaRPr lang="en-US" sz="600" smtClean="0"/>
          </a:p>
          <a:p>
            <a:r>
              <a:rPr lang="en-US" sz="1600" b="1" u="sng" smtClean="0"/>
              <a:t>Planning to use starting next year (FY13):</a:t>
            </a:r>
          </a:p>
          <a:p>
            <a:pPr lvl="1"/>
            <a:r>
              <a:rPr lang="en-US" sz="1400" smtClean="0"/>
              <a:t>Temporary Early Retirement Authority (TERA)</a:t>
            </a:r>
          </a:p>
          <a:p>
            <a:pPr lvl="2"/>
            <a:r>
              <a:rPr lang="en-US" sz="1100" smtClean="0"/>
              <a:t>Targeting P’d Majors and P’d SSgts in specific MOSs</a:t>
            </a:r>
          </a:p>
          <a:p>
            <a:pPr lvl="1"/>
            <a:r>
              <a:rPr lang="en-US" sz="1400" smtClean="0"/>
              <a:t>Voluntary Separation Pay (VSP)</a:t>
            </a:r>
          </a:p>
          <a:p>
            <a:pPr lvl="2"/>
            <a:r>
              <a:rPr lang="en-US" sz="1000" smtClean="0"/>
              <a:t>Targeting P’d Majors and P’d SSgts in specific MOSs</a:t>
            </a:r>
          </a:p>
          <a:p>
            <a:pPr lvl="1"/>
            <a:r>
              <a:rPr lang="en-US" sz="1400" smtClean="0"/>
              <a:t>STAP Boat Space Caps (Zone “B”)</a:t>
            </a:r>
          </a:p>
          <a:p>
            <a:pPr lvl="1"/>
            <a:r>
              <a:rPr lang="en-US" sz="1400" smtClean="0"/>
              <a:t>Selective Early Retirement Board (O6s and O5s with greater than 20 Years of Service)</a:t>
            </a:r>
            <a:endParaRPr lang="en-US" sz="1000" smtClean="0"/>
          </a:p>
          <a:p>
            <a:pPr lvl="1"/>
            <a:endParaRPr lang="en-US" sz="600" smtClean="0"/>
          </a:p>
          <a:p>
            <a:r>
              <a:rPr lang="en-US" sz="1600" b="1" u="sng" smtClean="0"/>
              <a:t>If needed, we may use “Final Protective Fires”:</a:t>
            </a:r>
          </a:p>
          <a:p>
            <a:pPr lvl="1"/>
            <a:r>
              <a:rPr lang="en-US" sz="1400" smtClean="0"/>
              <a:t>SSgt ECFC Change / Continuation Board Policy Change for Majors</a:t>
            </a:r>
          </a:p>
          <a:p>
            <a:pPr lvl="1"/>
            <a:r>
              <a:rPr lang="en-US" sz="1400" smtClean="0"/>
              <a:t>Enlisted Retention Board</a:t>
            </a:r>
          </a:p>
          <a:p>
            <a:pPr lvl="1"/>
            <a:r>
              <a:rPr lang="en-US" sz="1400" smtClean="0"/>
              <a:t>Severely lower variable SNCO Promotion Opportunity (e.g. &lt; 60%)</a:t>
            </a:r>
          </a:p>
        </p:txBody>
      </p:sp>
      <p:sp>
        <p:nvSpPr>
          <p:cNvPr id="11268" name="TextBox 3"/>
          <p:cNvSpPr txBox="1">
            <a:spLocks noChangeArrowheads="1"/>
          </p:cNvSpPr>
          <p:nvPr/>
        </p:nvSpPr>
        <p:spPr bwMode="auto">
          <a:xfrm>
            <a:off x="1143000" y="6246813"/>
            <a:ext cx="6858000" cy="369887"/>
          </a:xfrm>
          <a:prstGeom prst="rect">
            <a:avLst/>
          </a:prstGeom>
          <a:solidFill>
            <a:srgbClr val="FFFF00"/>
          </a:solidFill>
          <a:ln w="9525">
            <a:solidFill>
              <a:srgbClr val="FF0000"/>
            </a:solidFill>
            <a:miter lim="800000"/>
            <a:headEnd/>
            <a:tailEnd/>
          </a:ln>
        </p:spPr>
        <p:txBody>
          <a:bodyPr>
            <a:spAutoFit/>
          </a:bodyPr>
          <a:lstStyle/>
          <a:p>
            <a:pPr algn="ctr"/>
            <a:r>
              <a:rPr lang="en-US" sz="1800" b="1">
                <a:solidFill>
                  <a:srgbClr val="FF0000"/>
                </a:solidFill>
              </a:rPr>
              <a:t>USMC does not expect to use the “Final Protective Fires”</a:t>
            </a:r>
          </a:p>
        </p:txBody>
      </p:sp>
      <p:sp>
        <p:nvSpPr>
          <p:cNvPr id="11269" name="TextBox 5"/>
          <p:cNvSpPr txBox="1">
            <a:spLocks noChangeArrowheads="1"/>
          </p:cNvSpPr>
          <p:nvPr/>
        </p:nvSpPr>
        <p:spPr bwMode="auto">
          <a:xfrm>
            <a:off x="6858000" y="1828800"/>
            <a:ext cx="1981200" cy="1384300"/>
          </a:xfrm>
          <a:prstGeom prst="rect">
            <a:avLst/>
          </a:prstGeom>
          <a:solidFill>
            <a:srgbClr val="FFFF00"/>
          </a:solidFill>
          <a:ln w="9525">
            <a:solidFill>
              <a:srgbClr val="FF0000"/>
            </a:solidFill>
            <a:miter lim="800000"/>
            <a:headEnd/>
            <a:tailEnd/>
          </a:ln>
        </p:spPr>
        <p:txBody>
          <a:bodyPr>
            <a:spAutoFit/>
          </a:bodyPr>
          <a:lstStyle/>
          <a:p>
            <a:r>
              <a:rPr lang="en-US" sz="1200" b="1" u="sng">
                <a:solidFill>
                  <a:srgbClr val="FF0000"/>
                </a:solidFill>
              </a:rPr>
              <a:t>Current ECFCs</a:t>
            </a:r>
          </a:p>
          <a:p>
            <a:r>
              <a:rPr lang="en-US" sz="1200" b="1">
                <a:solidFill>
                  <a:srgbClr val="FF0000"/>
                </a:solidFill>
              </a:rPr>
              <a:t>E4 – 8 years </a:t>
            </a:r>
          </a:p>
          <a:p>
            <a:r>
              <a:rPr lang="en-US" sz="1200" b="1">
                <a:solidFill>
                  <a:srgbClr val="FF0000"/>
                </a:solidFill>
              </a:rPr>
              <a:t>E5 – 10 years (&amp; 2P)</a:t>
            </a:r>
          </a:p>
          <a:p>
            <a:r>
              <a:rPr lang="en-US" sz="1200" b="1">
                <a:solidFill>
                  <a:srgbClr val="FF0000"/>
                </a:solidFill>
              </a:rPr>
              <a:t>E6 – 20 years ∞P</a:t>
            </a:r>
          </a:p>
          <a:p>
            <a:r>
              <a:rPr lang="en-US" sz="1200" b="1">
                <a:solidFill>
                  <a:srgbClr val="FF0000"/>
                </a:solidFill>
              </a:rPr>
              <a:t>E7 – 22 years (2P 20 yrs)</a:t>
            </a:r>
          </a:p>
          <a:p>
            <a:r>
              <a:rPr lang="en-US" sz="1200" b="1">
                <a:solidFill>
                  <a:srgbClr val="FF0000"/>
                </a:solidFill>
              </a:rPr>
              <a:t>E8 – 27 years (2P 22 yrs)</a:t>
            </a:r>
          </a:p>
          <a:p>
            <a:r>
              <a:rPr lang="en-US" sz="1200" b="1">
                <a:solidFill>
                  <a:srgbClr val="FF0000"/>
                </a:solidFill>
              </a:rPr>
              <a:t>E9 – 30 years</a:t>
            </a:r>
          </a:p>
        </p:txBody>
      </p:sp>
      <p:sp>
        <p:nvSpPr>
          <p:cNvPr id="11270" name="Slide Number Placeholder 2"/>
          <p:cNvSpPr>
            <a:spLocks noGrp="1"/>
          </p:cNvSpPr>
          <p:nvPr>
            <p:ph type="sldNum" sz="quarter" idx="12"/>
          </p:nvPr>
        </p:nvSpPr>
        <p:spPr>
          <a:xfrm>
            <a:off x="6553200" y="6311900"/>
            <a:ext cx="1905000" cy="457200"/>
          </a:xfrm>
          <a:noFill/>
        </p:spPr>
        <p:txBody>
          <a:bodyPr/>
          <a:lstStyle/>
          <a:p>
            <a:fld id="{16516F24-534B-4DAE-9041-B8DB3F99E488}" type="slidenum">
              <a:rPr lang="en-US" smtClean="0"/>
              <a:pPr/>
              <a:t>10</a:t>
            </a:fld>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143000" y="152400"/>
            <a:ext cx="8001000" cy="1143000"/>
          </a:xfrm>
        </p:spPr>
        <p:txBody>
          <a:bodyPr/>
          <a:lstStyle/>
          <a:p>
            <a:pPr>
              <a:defRPr/>
            </a:pPr>
            <a:r>
              <a:rPr lang="en-US" sz="3500" dirty="0" smtClean="0">
                <a:effectLst>
                  <a:outerShdw blurRad="38100" dist="38100" dir="2700000" algn="tl">
                    <a:srgbClr val="000000">
                      <a:alpha val="43137"/>
                    </a:srgbClr>
                  </a:outerShdw>
                </a:effectLst>
              </a:rPr>
              <a:t>Temporary Early Retirement Authority</a:t>
            </a:r>
          </a:p>
        </p:txBody>
      </p:sp>
      <p:sp>
        <p:nvSpPr>
          <p:cNvPr id="12291" name="Content Placeholder 2"/>
          <p:cNvSpPr>
            <a:spLocks noGrp="1"/>
          </p:cNvSpPr>
          <p:nvPr>
            <p:ph idx="1"/>
          </p:nvPr>
        </p:nvSpPr>
        <p:spPr>
          <a:xfrm>
            <a:off x="152400" y="1371600"/>
            <a:ext cx="8763000" cy="5334000"/>
          </a:xfrm>
        </p:spPr>
        <p:txBody>
          <a:bodyPr/>
          <a:lstStyle/>
          <a:p>
            <a:pPr lvl="1">
              <a:buFontTx/>
              <a:buNone/>
            </a:pPr>
            <a:endParaRPr lang="en-US" sz="1400" smtClean="0"/>
          </a:p>
          <a:p>
            <a:r>
              <a:rPr lang="en-US" sz="2400" b="1" smtClean="0"/>
              <a:t>TERA (NDAA FY93, § 4403) </a:t>
            </a:r>
            <a:r>
              <a:rPr lang="en-US" sz="1900" smtClean="0"/>
              <a:t>provides services authority to voluntarily retire Marines who have between 15 and 20 years of service</a:t>
            </a:r>
          </a:p>
          <a:p>
            <a:pPr lvl="1"/>
            <a:r>
              <a:rPr lang="en-US" sz="2000" smtClean="0"/>
              <a:t>Retirement pay computed at 2.5 percent for each year of service (reduced by 1 percent for each year short of 20 yrs). For example: a Marine with 15 years of service would get 32.5% of high three.  [2.5% X 15 years = 37.5% minus 1% X 5 years less 20 years of service.]</a:t>
            </a:r>
          </a:p>
          <a:p>
            <a:pPr lvl="1"/>
            <a:r>
              <a:rPr lang="en-US" sz="2000" smtClean="0"/>
              <a:t>Funding: Service secretary will provide for the payment of retired pay to members who select TERA until the 20 year mark  </a:t>
            </a:r>
          </a:p>
          <a:p>
            <a:pPr lvl="1"/>
            <a:r>
              <a:rPr lang="en-US" sz="2000" smtClean="0"/>
              <a:t>Authority reinstated until Dec 2018 by NDAA FY12</a:t>
            </a:r>
            <a:endParaRPr lang="en-US" sz="1600" b="1" smtClean="0"/>
          </a:p>
          <a:p>
            <a:r>
              <a:rPr lang="en-US" sz="2400" b="1" smtClean="0"/>
              <a:t>Examples:</a:t>
            </a:r>
          </a:p>
          <a:p>
            <a:pPr>
              <a:buFontTx/>
              <a:buNone/>
            </a:pPr>
            <a:r>
              <a:rPr lang="en-US" sz="2400" b="1" smtClean="0"/>
              <a:t>	</a:t>
            </a:r>
            <a:r>
              <a:rPr lang="en-US" sz="2400" smtClean="0"/>
              <a:t>Major		15 Years	$28,501 per year</a:t>
            </a:r>
          </a:p>
          <a:p>
            <a:pPr>
              <a:buFontTx/>
              <a:buNone/>
            </a:pPr>
            <a:r>
              <a:rPr lang="en-US" sz="2400" smtClean="0"/>
              <a:t>    Staff Sergeant	15 Years	$14,316 per year</a:t>
            </a:r>
          </a:p>
          <a:p>
            <a:pPr>
              <a:buFontTx/>
              <a:buNone/>
            </a:pPr>
            <a:r>
              <a:rPr lang="en-US" sz="2400" smtClean="0"/>
              <a:t>    </a:t>
            </a:r>
          </a:p>
          <a:p>
            <a:pPr>
              <a:buFontTx/>
              <a:buNone/>
            </a:pPr>
            <a:endParaRPr lang="en-US" sz="1800" smtClean="0"/>
          </a:p>
          <a:p>
            <a:pPr lvl="1"/>
            <a:endParaRPr lang="en-US" smtClean="0"/>
          </a:p>
          <a:p>
            <a:pPr lvl="2">
              <a:buFontTx/>
              <a:buNone/>
            </a:pPr>
            <a:endParaRPr lang="en-US" sz="1400" smtClean="0"/>
          </a:p>
          <a:p>
            <a:pPr lvl="2">
              <a:buFontTx/>
              <a:buNone/>
            </a:pPr>
            <a:endParaRPr lang="en-US" sz="1800" smtClean="0"/>
          </a:p>
          <a:p>
            <a:pPr lvl="1">
              <a:buFontTx/>
              <a:buNone/>
            </a:pPr>
            <a:endParaRPr lang="en-US" sz="1200" smtClean="0"/>
          </a:p>
          <a:p>
            <a:pPr lvl="1"/>
            <a:endParaRPr lang="en-US" sz="1400" smtClean="0"/>
          </a:p>
          <a:p>
            <a:pPr lvl="1">
              <a:buFontTx/>
              <a:buNone/>
            </a:pPr>
            <a:endParaRPr lang="en-US" sz="2000" smtClean="0"/>
          </a:p>
          <a:p>
            <a:pPr>
              <a:buFontTx/>
              <a:buNone/>
            </a:pPr>
            <a:endParaRPr lang="en-US" smtClean="0"/>
          </a:p>
          <a:p>
            <a:pPr>
              <a:buFontTx/>
              <a:buNone/>
            </a:pPr>
            <a:endParaRPr lang="en-US" smtClean="0"/>
          </a:p>
          <a:p>
            <a:pPr>
              <a:buFontTx/>
              <a:buNone/>
            </a:pPr>
            <a:endParaRPr lang="en-US" smtClean="0"/>
          </a:p>
          <a:p>
            <a:pPr>
              <a:buFontTx/>
              <a:buNone/>
            </a:pPr>
            <a:endParaRPr lang="en-US" smtClean="0"/>
          </a:p>
          <a:p>
            <a:pPr>
              <a:buFontTx/>
              <a:buNone/>
            </a:pPr>
            <a:endParaRPr lang="en-US" smtClean="0"/>
          </a:p>
        </p:txBody>
      </p:sp>
      <p:sp>
        <p:nvSpPr>
          <p:cNvPr id="12292" name="Slide Number Placeholder 8"/>
          <p:cNvSpPr>
            <a:spLocks noGrp="1"/>
          </p:cNvSpPr>
          <p:nvPr>
            <p:ph type="sldNum" sz="quarter" idx="12"/>
          </p:nvPr>
        </p:nvSpPr>
        <p:spPr>
          <a:noFill/>
        </p:spPr>
        <p:txBody>
          <a:bodyPr/>
          <a:lstStyle/>
          <a:p>
            <a:fld id="{A045D368-DDCB-4004-BDCF-B113EA1508DF}" type="slidenum">
              <a:rPr lang="en-US" smtClean="0"/>
              <a:pPr/>
              <a:t>11</a:t>
            </a:fld>
            <a:endParaRPr lang="en-US" smtClean="0"/>
          </a:p>
        </p:txBody>
      </p:sp>
      <p:sp>
        <p:nvSpPr>
          <p:cNvPr id="12293" name="TextBox 5"/>
          <p:cNvSpPr txBox="1">
            <a:spLocks noChangeArrowheads="1"/>
          </p:cNvSpPr>
          <p:nvPr/>
        </p:nvSpPr>
        <p:spPr bwMode="auto">
          <a:xfrm>
            <a:off x="1066800" y="6248400"/>
            <a:ext cx="7010400" cy="369888"/>
          </a:xfrm>
          <a:prstGeom prst="rect">
            <a:avLst/>
          </a:prstGeom>
          <a:solidFill>
            <a:srgbClr val="FFFF00"/>
          </a:solidFill>
          <a:ln w="9525">
            <a:solidFill>
              <a:srgbClr val="FF0000"/>
            </a:solidFill>
            <a:miter lim="800000"/>
            <a:headEnd/>
            <a:tailEnd/>
          </a:ln>
        </p:spPr>
        <p:txBody>
          <a:bodyPr>
            <a:spAutoFit/>
          </a:bodyPr>
          <a:lstStyle/>
          <a:p>
            <a:pPr algn="ctr"/>
            <a:r>
              <a:rPr lang="en-US" sz="1800" b="1">
                <a:solidFill>
                  <a:srgbClr val="FF0000"/>
                </a:solidFill>
              </a:rPr>
              <a:t>TERA will be targeted to specific MOSs and Grades</a:t>
            </a:r>
          </a:p>
        </p:txBody>
      </p:sp>
      <p:sp>
        <p:nvSpPr>
          <p:cNvPr id="12294" name="TextBox 5"/>
          <p:cNvSpPr txBox="1">
            <a:spLocks noChangeArrowheads="1"/>
          </p:cNvSpPr>
          <p:nvPr/>
        </p:nvSpPr>
        <p:spPr bwMode="auto">
          <a:xfrm>
            <a:off x="7315200" y="4343400"/>
            <a:ext cx="1371600" cy="584200"/>
          </a:xfrm>
          <a:prstGeom prst="rect">
            <a:avLst/>
          </a:prstGeom>
          <a:solidFill>
            <a:srgbClr val="FFFF00"/>
          </a:solidFill>
          <a:ln w="9525">
            <a:solidFill>
              <a:srgbClr val="FF0000"/>
            </a:solidFill>
            <a:miter lim="800000"/>
            <a:headEnd/>
            <a:tailEnd/>
          </a:ln>
        </p:spPr>
        <p:txBody>
          <a:bodyPr>
            <a:spAutoFit/>
          </a:bodyPr>
          <a:lstStyle/>
          <a:p>
            <a:r>
              <a:rPr lang="en-US" sz="1600" b="1">
                <a:solidFill>
                  <a:srgbClr val="FF0000"/>
                </a:solidFill>
              </a:rPr>
              <a:t>Redux?</a:t>
            </a:r>
          </a:p>
          <a:p>
            <a:r>
              <a:rPr lang="en-US" sz="1600" b="1">
                <a:solidFill>
                  <a:srgbClr val="FF0000"/>
                </a:solidFill>
              </a:rPr>
              <a:t>9-11 GI Bill?</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72400" cy="914400"/>
          </a:xfrm>
        </p:spPr>
        <p:txBody>
          <a:bodyPr/>
          <a:lstStyle/>
          <a:p>
            <a:pPr eaLnBrk="1" hangingPunct="1">
              <a:defRPr/>
            </a:pPr>
            <a:r>
              <a:rPr lang="en-US" dirty="0" smtClean="0">
                <a:effectLst>
                  <a:outerShdw blurRad="38100" dist="38100" dir="2700000" algn="tl">
                    <a:srgbClr val="000000">
                      <a:alpha val="43137"/>
                    </a:srgbClr>
                  </a:outerShdw>
                </a:effectLst>
              </a:rPr>
              <a:t>Early Discharge Authority</a:t>
            </a:r>
            <a:endParaRPr lang="en-US" dirty="0"/>
          </a:p>
        </p:txBody>
      </p:sp>
      <p:sp>
        <p:nvSpPr>
          <p:cNvPr id="3" name="Content Placeholder 2"/>
          <p:cNvSpPr>
            <a:spLocks noGrp="1"/>
          </p:cNvSpPr>
          <p:nvPr>
            <p:ph idx="1"/>
          </p:nvPr>
        </p:nvSpPr>
        <p:spPr>
          <a:xfrm>
            <a:off x="228600" y="1676400"/>
            <a:ext cx="8686800" cy="4800600"/>
          </a:xfrm>
        </p:spPr>
        <p:txBody>
          <a:bodyPr/>
          <a:lstStyle/>
          <a:p>
            <a:pPr eaLnBrk="1" hangingPunct="1">
              <a:defRPr/>
            </a:pPr>
            <a:r>
              <a:rPr lang="en-US" sz="2400" b="1" dirty="0" smtClean="0"/>
              <a:t>Enlisted (VEERP) - 10 USC § 1171</a:t>
            </a:r>
            <a:r>
              <a:rPr lang="en-US" sz="2400" dirty="0" smtClean="0"/>
              <a:t>:  </a:t>
            </a:r>
          </a:p>
          <a:p>
            <a:pPr lvl="1" eaLnBrk="1" hangingPunct="1">
              <a:defRPr/>
            </a:pPr>
            <a:r>
              <a:rPr lang="en-US" sz="1800" dirty="0" smtClean="0"/>
              <a:t>Any regular enlisted member of the armed forces may be discharged </a:t>
            </a:r>
            <a:r>
              <a:rPr lang="en-US" sz="1800" u="sng" dirty="0" smtClean="0"/>
              <a:t>within one year</a:t>
            </a:r>
            <a:r>
              <a:rPr lang="en-US" sz="1800" dirty="0" smtClean="0"/>
              <a:t> before the expiration for the term of his/her enlistment or extended enlistment. </a:t>
            </a:r>
          </a:p>
          <a:p>
            <a:pPr lvl="1" eaLnBrk="1" hangingPunct="1">
              <a:defRPr/>
            </a:pPr>
            <a:r>
              <a:rPr lang="en-US" sz="1800" dirty="0" smtClean="0">
                <a:ea typeface="+mn-ea"/>
              </a:rPr>
              <a:t>The member is not entitled to pay and allowances for the period not served, but is entitled to all rights, privilege, or benefits that they would have had they completed their full enlistment. </a:t>
            </a:r>
          </a:p>
          <a:p>
            <a:pPr lvl="1" eaLnBrk="1" hangingPunct="1">
              <a:defRPr/>
            </a:pPr>
            <a:r>
              <a:rPr lang="en-US" sz="1800" dirty="0" smtClean="0"/>
              <a:t>NDAA FY12 expanded discharge time frame to one year prior to EAS; previous limit was three months.  Recently</a:t>
            </a:r>
            <a:r>
              <a:rPr lang="en-US" sz="1800" b="1" dirty="0" smtClean="0"/>
              <a:t> </a:t>
            </a:r>
            <a:r>
              <a:rPr lang="en-US" sz="1800" dirty="0" smtClean="0"/>
              <a:t>expanded to 365 days</a:t>
            </a:r>
          </a:p>
          <a:p>
            <a:pPr eaLnBrk="1" hangingPunct="1">
              <a:defRPr/>
            </a:pPr>
            <a:r>
              <a:rPr lang="en-US" sz="2400" b="1" dirty="0" smtClean="0"/>
              <a:t>Officer (OVER) - 10 USC § 630:</a:t>
            </a:r>
            <a:r>
              <a:rPr lang="en-US" sz="1800" b="1" dirty="0" smtClean="0"/>
              <a:t> </a:t>
            </a:r>
          </a:p>
          <a:p>
            <a:pPr lvl="1" eaLnBrk="1" hangingPunct="1">
              <a:defRPr/>
            </a:pPr>
            <a:r>
              <a:rPr lang="en-US" sz="1800" dirty="0" smtClean="0"/>
              <a:t>Any officer on active duty that has less than 6 years of active commissioned service</a:t>
            </a:r>
          </a:p>
          <a:p>
            <a:pPr lvl="1" eaLnBrk="1" hangingPunct="1">
              <a:defRPr/>
            </a:pPr>
            <a:r>
              <a:rPr lang="en-US" sz="1800" dirty="0" smtClean="0"/>
              <a:t>Previous limit was 90 days early discharge - recently</a:t>
            </a:r>
            <a:r>
              <a:rPr lang="en-US" sz="1800" b="1" dirty="0" smtClean="0"/>
              <a:t> </a:t>
            </a:r>
            <a:r>
              <a:rPr lang="en-US" sz="1800" dirty="0" smtClean="0"/>
              <a:t>expanded to 180 days</a:t>
            </a:r>
          </a:p>
          <a:p>
            <a:pPr eaLnBrk="1" hangingPunct="1">
              <a:defRPr/>
            </a:pPr>
            <a:endParaRPr lang="en-US" sz="1800" dirty="0" smtClean="0"/>
          </a:p>
          <a:p>
            <a:pPr eaLnBrk="1" hangingPunct="1">
              <a:defRPr/>
            </a:pPr>
            <a:endParaRPr lang="en-US" dirty="0"/>
          </a:p>
        </p:txBody>
      </p:sp>
      <p:sp>
        <p:nvSpPr>
          <p:cNvPr id="13316" name="Slide Number Placeholder 4"/>
          <p:cNvSpPr>
            <a:spLocks noGrp="1"/>
          </p:cNvSpPr>
          <p:nvPr>
            <p:ph type="sldNum" sz="quarter" idx="12"/>
          </p:nvPr>
        </p:nvSpPr>
        <p:spPr>
          <a:noFill/>
        </p:spPr>
        <p:txBody>
          <a:bodyPr/>
          <a:lstStyle/>
          <a:p>
            <a:fld id="{44201801-61E2-436D-B182-28F8029FD640}" type="slidenum">
              <a:rPr lang="en-US" smtClean="0"/>
              <a:pPr/>
              <a:t>12</a:t>
            </a:fld>
            <a:endParaRPr lang="en-US" smtClean="0"/>
          </a:p>
        </p:txBody>
      </p:sp>
      <p:sp>
        <p:nvSpPr>
          <p:cNvPr id="13317" name="TextBox 6"/>
          <p:cNvSpPr txBox="1">
            <a:spLocks noChangeArrowheads="1"/>
          </p:cNvSpPr>
          <p:nvPr/>
        </p:nvSpPr>
        <p:spPr bwMode="auto">
          <a:xfrm>
            <a:off x="685800" y="5943600"/>
            <a:ext cx="7772400" cy="338138"/>
          </a:xfrm>
          <a:prstGeom prst="rect">
            <a:avLst/>
          </a:prstGeom>
          <a:solidFill>
            <a:srgbClr val="FFFF00"/>
          </a:solidFill>
          <a:ln w="9525">
            <a:solidFill>
              <a:srgbClr val="FF0000"/>
            </a:solidFill>
            <a:miter lim="800000"/>
            <a:headEnd/>
            <a:tailEnd/>
          </a:ln>
        </p:spPr>
        <p:txBody>
          <a:bodyPr>
            <a:spAutoFit/>
          </a:bodyPr>
          <a:lstStyle/>
          <a:p>
            <a:pPr algn="ctr"/>
            <a:r>
              <a:rPr lang="en-US" sz="1600" b="1">
                <a:solidFill>
                  <a:srgbClr val="FF0000"/>
                </a:solidFill>
              </a:rPr>
              <a:t>Must have a minimum of 36 months of active service for full 9-11 GIB Benefits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219200" y="152400"/>
            <a:ext cx="7772400" cy="1143000"/>
          </a:xfrm>
        </p:spPr>
        <p:txBody>
          <a:bodyPr/>
          <a:lstStyle/>
          <a:p>
            <a:pPr>
              <a:defRPr/>
            </a:pPr>
            <a:r>
              <a:rPr lang="en-US" dirty="0" smtClean="0">
                <a:effectLst>
                  <a:outerShdw blurRad="38100" dist="38100" dir="2700000" algn="tl">
                    <a:srgbClr val="000000">
                      <a:alpha val="43137"/>
                    </a:srgbClr>
                  </a:outerShdw>
                </a:effectLst>
              </a:rPr>
              <a:t>Voluntary Retirement Incentive</a:t>
            </a:r>
            <a:endParaRPr lang="en-US" dirty="0" smtClean="0"/>
          </a:p>
        </p:txBody>
      </p:sp>
      <p:sp>
        <p:nvSpPr>
          <p:cNvPr id="3" name="Content Placeholder 2"/>
          <p:cNvSpPr>
            <a:spLocks noGrp="1"/>
          </p:cNvSpPr>
          <p:nvPr>
            <p:ph idx="1"/>
          </p:nvPr>
        </p:nvSpPr>
        <p:spPr>
          <a:xfrm>
            <a:off x="228600" y="1600200"/>
            <a:ext cx="8610600" cy="5029200"/>
          </a:xfrm>
        </p:spPr>
        <p:txBody>
          <a:bodyPr/>
          <a:lstStyle/>
          <a:p>
            <a:pPr>
              <a:defRPr/>
            </a:pPr>
            <a:r>
              <a:rPr lang="en-US" sz="2400" b="1" dirty="0" smtClean="0"/>
              <a:t>Voluntary Retirement Incentive (VRI)</a:t>
            </a:r>
            <a:endParaRPr lang="en-US" sz="2400" b="1" u="sng" dirty="0" smtClean="0"/>
          </a:p>
          <a:p>
            <a:pPr>
              <a:buFontTx/>
              <a:buNone/>
              <a:defRPr/>
            </a:pPr>
            <a:r>
              <a:rPr lang="en-US" sz="1700" b="1" dirty="0" smtClean="0"/>
              <a:t>      </a:t>
            </a:r>
            <a:r>
              <a:rPr lang="en-US" sz="1700" b="1" u="sng" dirty="0" smtClean="0"/>
              <a:t>New</a:t>
            </a:r>
            <a:r>
              <a:rPr lang="en-US" sz="1700" dirty="0" smtClean="0"/>
              <a:t> authority passed in NDAA FY12, § 504 (to be codified at 10 USC 638b) :</a:t>
            </a:r>
          </a:p>
          <a:p>
            <a:pPr lvl="1">
              <a:buFont typeface="Arial" pitchFamily="34" charset="0"/>
              <a:buChar char="–"/>
              <a:defRPr/>
            </a:pPr>
            <a:r>
              <a:rPr lang="en-US" sz="1700" dirty="0" smtClean="0"/>
              <a:t>Eligible officers may receive VRI payment if they have served on active duty for more than 20 years, but not more than 29 years; meet the minimum length of commissioned service requirements for voluntary retirement; and, on the approved date of retirement, has 12 months or more remaining on active duty before reaching the maximum retirement age or grade as specified under any other provision of law</a:t>
            </a:r>
          </a:p>
          <a:p>
            <a:pPr lvl="1">
              <a:buFont typeface="Arial" pitchFamily="34" charset="0"/>
              <a:buChar char="–"/>
              <a:defRPr/>
            </a:pPr>
            <a:r>
              <a:rPr lang="en-US" sz="1700" dirty="0" smtClean="0"/>
              <a:t>Total number of officers receiving VRI may not exceed 675 (</a:t>
            </a:r>
            <a:r>
              <a:rPr lang="en-US" sz="1700" dirty="0" err="1" smtClean="0"/>
              <a:t>DoD</a:t>
            </a:r>
            <a:r>
              <a:rPr lang="en-US" sz="1700" dirty="0" smtClean="0"/>
              <a:t> wide)</a:t>
            </a:r>
          </a:p>
          <a:p>
            <a:pPr lvl="1">
              <a:buFont typeface="Arial" pitchFamily="34" charset="0"/>
              <a:buChar char="–"/>
              <a:defRPr/>
            </a:pPr>
            <a:r>
              <a:rPr lang="en-US" sz="1700" dirty="0" smtClean="0"/>
              <a:t>Not eligible:  </a:t>
            </a:r>
            <a:r>
              <a:rPr lang="en-US" sz="1700" dirty="0" smtClean="0">
                <a:ea typeface="+mn-ea"/>
              </a:rPr>
              <a:t>Officer being evaluated or discharged for disability, transferred to the temporary disability retired list, or subject to pending disciplinary action</a:t>
            </a:r>
          </a:p>
          <a:p>
            <a:pPr lvl="1">
              <a:buFont typeface="Arial" pitchFamily="34" charset="0"/>
              <a:buChar char="–"/>
              <a:defRPr/>
            </a:pPr>
            <a:r>
              <a:rPr lang="en-US" sz="1700" dirty="0" smtClean="0"/>
              <a:t>VRI payment: not to exceed an amount equal to one year of basic pay at the time of the officer’s retirement, and may be paid in lump sum </a:t>
            </a:r>
          </a:p>
          <a:p>
            <a:pPr lvl="1">
              <a:buFont typeface="Arial" pitchFamily="34" charset="0"/>
              <a:buChar char="–"/>
              <a:defRPr/>
            </a:pPr>
            <a:r>
              <a:rPr lang="en-US" sz="1700" dirty="0" smtClean="0"/>
              <a:t>Expires December 31, 2018 </a:t>
            </a:r>
          </a:p>
          <a:p>
            <a:pPr>
              <a:defRPr/>
            </a:pPr>
            <a:endParaRPr lang="en-US" sz="1600" dirty="0" smtClean="0"/>
          </a:p>
          <a:p>
            <a:pPr>
              <a:buFontTx/>
              <a:buNone/>
              <a:defRPr/>
            </a:pPr>
            <a:endParaRPr lang="en-US" sz="1600" dirty="0" smtClean="0"/>
          </a:p>
          <a:p>
            <a:pPr>
              <a:defRPr/>
            </a:pPr>
            <a:endParaRPr lang="en-US" dirty="0"/>
          </a:p>
        </p:txBody>
      </p:sp>
      <p:sp>
        <p:nvSpPr>
          <p:cNvPr id="14340" name="Slide Number Placeholder 4"/>
          <p:cNvSpPr>
            <a:spLocks noGrp="1"/>
          </p:cNvSpPr>
          <p:nvPr>
            <p:ph type="sldNum" sz="quarter" idx="12"/>
          </p:nvPr>
        </p:nvSpPr>
        <p:spPr>
          <a:xfrm>
            <a:off x="6553200" y="6334125"/>
            <a:ext cx="1905000" cy="457200"/>
          </a:xfrm>
          <a:noFill/>
        </p:spPr>
        <p:txBody>
          <a:bodyPr/>
          <a:lstStyle/>
          <a:p>
            <a:fld id="{D1A2C1E2-57AC-4E5C-8E73-B9946007E190}" type="slidenum">
              <a:rPr lang="en-US" smtClean="0"/>
              <a:pPr/>
              <a:t>13</a:t>
            </a:fld>
            <a:endParaRPr lang="en-US" smtClean="0"/>
          </a:p>
        </p:txBody>
      </p:sp>
      <p:sp>
        <p:nvSpPr>
          <p:cNvPr id="14341" name="TextBox 5"/>
          <p:cNvSpPr txBox="1">
            <a:spLocks noChangeArrowheads="1"/>
          </p:cNvSpPr>
          <p:nvPr/>
        </p:nvSpPr>
        <p:spPr bwMode="auto">
          <a:xfrm>
            <a:off x="228600" y="5791200"/>
            <a:ext cx="8686800" cy="369888"/>
          </a:xfrm>
          <a:prstGeom prst="rect">
            <a:avLst/>
          </a:prstGeom>
          <a:solidFill>
            <a:srgbClr val="FFFF00"/>
          </a:solidFill>
          <a:ln w="9525">
            <a:solidFill>
              <a:srgbClr val="FF0000"/>
            </a:solidFill>
            <a:miter lim="800000"/>
            <a:headEnd/>
            <a:tailEnd/>
          </a:ln>
        </p:spPr>
        <p:txBody>
          <a:bodyPr>
            <a:spAutoFit/>
          </a:bodyPr>
          <a:lstStyle/>
          <a:p>
            <a:pPr algn="ctr"/>
            <a:r>
              <a:rPr lang="en-US" sz="1800" b="1">
                <a:solidFill>
                  <a:srgbClr val="FF0000"/>
                </a:solidFill>
              </a:rPr>
              <a:t>Not using this authority as it is actually a disincentive to voluntary retirement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81000"/>
            <a:ext cx="7315200" cy="762000"/>
          </a:xfrm>
        </p:spPr>
        <p:txBody>
          <a:bodyPr/>
          <a:lstStyle/>
          <a:p>
            <a:pPr>
              <a:defRPr/>
            </a:pPr>
            <a:r>
              <a:rPr lang="en-US" dirty="0" smtClean="0"/>
              <a:t> </a:t>
            </a:r>
            <a:endParaRPr lang="en-US" sz="2800" dirty="0"/>
          </a:p>
        </p:txBody>
      </p:sp>
      <p:sp>
        <p:nvSpPr>
          <p:cNvPr id="15363" name="Content Placeholder 2"/>
          <p:cNvSpPr>
            <a:spLocks noGrp="1"/>
          </p:cNvSpPr>
          <p:nvPr>
            <p:ph idx="1"/>
          </p:nvPr>
        </p:nvSpPr>
        <p:spPr>
          <a:xfrm>
            <a:off x="0" y="1600200"/>
            <a:ext cx="8763000" cy="4648200"/>
          </a:xfrm>
        </p:spPr>
        <p:txBody>
          <a:bodyPr/>
          <a:lstStyle/>
          <a:p>
            <a:r>
              <a:rPr lang="en-US" sz="2400" b="1" smtClean="0"/>
              <a:t>Voluntary Separation Pay (VSP</a:t>
            </a:r>
            <a:r>
              <a:rPr lang="en-US" sz="2400" smtClean="0"/>
              <a:t>)  </a:t>
            </a:r>
            <a:r>
              <a:rPr lang="en-US" sz="2400" b="1" smtClean="0"/>
              <a:t>10 USC 1175a</a:t>
            </a:r>
            <a:r>
              <a:rPr lang="en-US" sz="2000" smtClean="0"/>
              <a:t>:  </a:t>
            </a:r>
          </a:p>
          <a:p>
            <a:pPr lvl="1"/>
            <a:r>
              <a:rPr lang="en-US" sz="1800" smtClean="0"/>
              <a:t>Available for Marines who served on active duty for at least 6, but not more than 20, years; served at least 5 years of continuous active duty immediately preceding the date of separation</a:t>
            </a:r>
          </a:p>
          <a:p>
            <a:pPr lvl="1"/>
            <a:r>
              <a:rPr lang="en-US" sz="1800" smtClean="0"/>
              <a:t>Ineligible members:  Discharged or evaluated for with disability; transferred to the temporary disability retired list; pending disciplinary action; and members who have been previously discharged with VSP</a:t>
            </a:r>
          </a:p>
          <a:p>
            <a:pPr lvl="1"/>
            <a:r>
              <a:rPr lang="en-US" sz="1800" smtClean="0"/>
              <a:t>Payment:  The amount can be set by the service secretary, but cannot be more than 40% X years of service X annual basic pay (USMC plan 15-20%)</a:t>
            </a:r>
          </a:p>
          <a:p>
            <a:pPr lvl="1"/>
            <a:r>
              <a:rPr lang="en-US" sz="1800" smtClean="0"/>
              <a:t>NDAA FY12 extends VSP until Dec 2018 </a:t>
            </a:r>
            <a:endParaRPr lang="en-US" sz="1600" smtClean="0"/>
          </a:p>
          <a:p>
            <a:r>
              <a:rPr lang="en-US" sz="2000" b="1" smtClean="0"/>
              <a:t>Examples:</a:t>
            </a:r>
          </a:p>
          <a:p>
            <a:pPr>
              <a:buFontTx/>
              <a:buNone/>
            </a:pPr>
            <a:r>
              <a:rPr lang="en-US" sz="2000" b="1" smtClean="0"/>
              <a:t>		</a:t>
            </a:r>
            <a:r>
              <a:rPr lang="en-US" sz="2000" smtClean="0"/>
              <a:t>Major			13 Years	~$157,675</a:t>
            </a:r>
          </a:p>
          <a:p>
            <a:pPr>
              <a:buFontTx/>
              <a:buNone/>
            </a:pPr>
            <a:r>
              <a:rPr lang="en-US" sz="2000" smtClean="0"/>
              <a:t>    		Staff Sergeant		12 Years	~$74,235</a:t>
            </a:r>
          </a:p>
          <a:p>
            <a:pPr>
              <a:buFontTx/>
              <a:buNone/>
            </a:pPr>
            <a:r>
              <a:rPr lang="en-US" sz="2400" smtClean="0"/>
              <a:t>    		</a:t>
            </a:r>
            <a:endParaRPr lang="en-US" sz="1400" b="1" smtClean="0"/>
          </a:p>
          <a:p>
            <a:pPr marL="742950" lvl="2" indent="-342900">
              <a:buFontTx/>
              <a:buNone/>
            </a:pPr>
            <a:endParaRPr lang="en-US" sz="1200" smtClean="0"/>
          </a:p>
          <a:p>
            <a:endParaRPr lang="en-US" smtClean="0"/>
          </a:p>
        </p:txBody>
      </p:sp>
      <p:sp>
        <p:nvSpPr>
          <p:cNvPr id="15364" name="Slide Number Placeholder 4"/>
          <p:cNvSpPr>
            <a:spLocks noGrp="1"/>
          </p:cNvSpPr>
          <p:nvPr>
            <p:ph type="sldNum" sz="quarter" idx="12"/>
          </p:nvPr>
        </p:nvSpPr>
        <p:spPr>
          <a:noFill/>
        </p:spPr>
        <p:txBody>
          <a:bodyPr/>
          <a:lstStyle/>
          <a:p>
            <a:fld id="{2166F768-C01A-4F35-AC6B-4CC7698A0CC3}" type="slidenum">
              <a:rPr lang="en-US" smtClean="0"/>
              <a:pPr/>
              <a:t>14</a:t>
            </a:fld>
            <a:endParaRPr lang="en-US" smtClean="0"/>
          </a:p>
        </p:txBody>
      </p:sp>
      <p:sp>
        <p:nvSpPr>
          <p:cNvPr id="6" name="Title 1"/>
          <p:cNvSpPr txBox="1">
            <a:spLocks/>
          </p:cNvSpPr>
          <p:nvPr/>
        </p:nvSpPr>
        <p:spPr bwMode="auto">
          <a:xfrm>
            <a:off x="1143000" y="228600"/>
            <a:ext cx="7772400" cy="914400"/>
          </a:xfrm>
          <a:prstGeom prst="rect">
            <a:avLst/>
          </a:prstGeom>
          <a:noFill/>
          <a:ln w="9525">
            <a:noFill/>
            <a:miter lim="800000"/>
            <a:headEnd/>
            <a:tailEnd/>
          </a:ln>
          <a:effectLst/>
        </p:spPr>
        <p:txBody>
          <a:bodyPr anchor="ctr"/>
          <a:lstStyle/>
          <a:p>
            <a:pPr algn="ctr" eaLnBrk="0" hangingPunct="0">
              <a:defRPr/>
            </a:pPr>
            <a:r>
              <a:rPr lang="en-US" sz="3600" kern="0" dirty="0">
                <a:solidFill>
                  <a:srgbClr val="FF0000"/>
                </a:solidFill>
                <a:effectLst>
                  <a:outerShdw blurRad="38100" dist="38100" dir="2700000" algn="tl">
                    <a:srgbClr val="000000">
                      <a:alpha val="43137"/>
                    </a:srgbClr>
                  </a:outerShdw>
                </a:effectLst>
                <a:latin typeface="+mj-lt"/>
                <a:ea typeface="+mj-ea"/>
                <a:cs typeface="+mj-cs"/>
              </a:rPr>
              <a:t>Voluntary Separation Pay</a:t>
            </a:r>
            <a:endParaRPr lang="en-US" sz="3600" kern="0" dirty="0">
              <a:solidFill>
                <a:srgbClr val="FF0000"/>
              </a:solidFill>
              <a:effectLst>
                <a:outerShdw blurRad="38100" dist="38100" dir="2700000" algn="tl">
                  <a:srgbClr val="C0C0C0"/>
                </a:outerShdw>
              </a:effectLst>
              <a:latin typeface="+mj-lt"/>
              <a:ea typeface="+mj-ea"/>
              <a:cs typeface="+mj-cs"/>
            </a:endParaRPr>
          </a:p>
        </p:txBody>
      </p:sp>
      <p:sp>
        <p:nvSpPr>
          <p:cNvPr id="15366" name="TextBox 5"/>
          <p:cNvSpPr txBox="1">
            <a:spLocks noChangeArrowheads="1"/>
          </p:cNvSpPr>
          <p:nvPr/>
        </p:nvSpPr>
        <p:spPr bwMode="auto">
          <a:xfrm>
            <a:off x="1295400" y="6019800"/>
            <a:ext cx="6553200" cy="369888"/>
          </a:xfrm>
          <a:prstGeom prst="rect">
            <a:avLst/>
          </a:prstGeom>
          <a:solidFill>
            <a:srgbClr val="FFFF00"/>
          </a:solidFill>
          <a:ln w="9525">
            <a:solidFill>
              <a:srgbClr val="FF0000"/>
            </a:solidFill>
            <a:miter lim="800000"/>
            <a:headEnd/>
            <a:tailEnd/>
          </a:ln>
        </p:spPr>
        <p:txBody>
          <a:bodyPr>
            <a:spAutoFit/>
          </a:bodyPr>
          <a:lstStyle/>
          <a:p>
            <a:pPr algn="ctr"/>
            <a:r>
              <a:rPr lang="en-US" sz="1800" b="1">
                <a:solidFill>
                  <a:srgbClr val="FF0000"/>
                </a:solidFill>
              </a:rPr>
              <a:t>VSP will be targeted to specific MOSs and Grades</a:t>
            </a:r>
          </a:p>
        </p:txBody>
      </p:sp>
      <p:sp>
        <p:nvSpPr>
          <p:cNvPr id="15367" name="TextBox 6"/>
          <p:cNvSpPr txBox="1">
            <a:spLocks noChangeArrowheads="1"/>
          </p:cNvSpPr>
          <p:nvPr/>
        </p:nvSpPr>
        <p:spPr bwMode="auto">
          <a:xfrm>
            <a:off x="7315200" y="4800600"/>
            <a:ext cx="1371600" cy="338138"/>
          </a:xfrm>
          <a:prstGeom prst="rect">
            <a:avLst/>
          </a:prstGeom>
          <a:solidFill>
            <a:srgbClr val="FFFF00"/>
          </a:solidFill>
          <a:ln w="9525">
            <a:solidFill>
              <a:srgbClr val="FF0000"/>
            </a:solidFill>
            <a:miter lim="800000"/>
            <a:headEnd/>
            <a:tailEnd/>
          </a:ln>
        </p:spPr>
        <p:txBody>
          <a:bodyPr>
            <a:spAutoFit/>
          </a:bodyPr>
          <a:lstStyle/>
          <a:p>
            <a:r>
              <a:rPr lang="en-US" sz="1600" b="1">
                <a:solidFill>
                  <a:srgbClr val="FF0000"/>
                </a:solidFill>
              </a:rPr>
              <a:t>9-11 GI Bill?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772400" cy="1143000"/>
          </a:xfrm>
        </p:spPr>
        <p:txBody>
          <a:bodyPr/>
          <a:lstStyle/>
          <a:p>
            <a:pPr>
              <a:defRPr/>
            </a:pPr>
            <a:r>
              <a:rPr lang="en-US" dirty="0" smtClean="0">
                <a:effectLst>
                  <a:outerShdw blurRad="38100" dist="38100" dir="2700000" algn="tl">
                    <a:srgbClr val="000000">
                      <a:alpha val="43137"/>
                    </a:srgbClr>
                  </a:outerShdw>
                </a:effectLst>
              </a:rPr>
              <a:t>Time-in-Grade Waiver</a:t>
            </a:r>
            <a:endParaRPr lang="en-US" dirty="0"/>
          </a:p>
        </p:txBody>
      </p:sp>
      <p:sp>
        <p:nvSpPr>
          <p:cNvPr id="25603" name="Content Placeholder 2"/>
          <p:cNvSpPr>
            <a:spLocks noGrp="1"/>
          </p:cNvSpPr>
          <p:nvPr>
            <p:ph idx="1"/>
          </p:nvPr>
        </p:nvSpPr>
        <p:spPr>
          <a:xfrm>
            <a:off x="228600" y="1752600"/>
            <a:ext cx="8610600" cy="4724400"/>
          </a:xfrm>
        </p:spPr>
        <p:txBody>
          <a:bodyPr/>
          <a:lstStyle/>
          <a:p>
            <a:pPr>
              <a:defRPr/>
            </a:pPr>
            <a:r>
              <a:rPr lang="en-US" sz="2400" b="1" dirty="0" smtClean="0"/>
              <a:t>Two-year Time-in-Grade Waiver (O5/O6)</a:t>
            </a:r>
            <a:r>
              <a:rPr lang="en-US" sz="2400" dirty="0" smtClean="0"/>
              <a:t> </a:t>
            </a:r>
            <a:r>
              <a:rPr lang="en-US" sz="2400" b="1" dirty="0" smtClean="0"/>
              <a:t>10 USC 1370</a:t>
            </a:r>
          </a:p>
          <a:p>
            <a:pPr lvl="1">
              <a:defRPr/>
            </a:pPr>
            <a:r>
              <a:rPr lang="en-US" sz="2000" dirty="0" smtClean="0"/>
              <a:t>Approving Authority:  ASN (M&amp;RA)</a:t>
            </a:r>
          </a:p>
          <a:p>
            <a:pPr lvl="1">
              <a:defRPr/>
            </a:pPr>
            <a:r>
              <a:rPr lang="en-US" sz="2000" dirty="0" smtClean="0"/>
              <a:t>Eligibility</a:t>
            </a:r>
          </a:p>
          <a:p>
            <a:pPr lvl="2">
              <a:defRPr/>
            </a:pPr>
            <a:r>
              <a:rPr lang="en-US" sz="1800" dirty="0" smtClean="0">
                <a:ea typeface="+mn-ea"/>
              </a:rPr>
              <a:t>Cols and </a:t>
            </a:r>
            <a:r>
              <a:rPr lang="en-US" sz="1800" dirty="0" err="1" smtClean="0">
                <a:ea typeface="+mn-ea"/>
              </a:rPr>
              <a:t>LtCols</a:t>
            </a:r>
            <a:r>
              <a:rPr lang="en-US" sz="1800" dirty="0" smtClean="0">
                <a:ea typeface="+mn-ea"/>
              </a:rPr>
              <a:t> can request to retire, in-grade, with 2 yrs TIG vice 3 </a:t>
            </a:r>
          </a:p>
          <a:p>
            <a:pPr lvl="3">
              <a:defRPr/>
            </a:pPr>
            <a:r>
              <a:rPr lang="en-US" sz="1800" dirty="0" smtClean="0">
                <a:ea typeface="+mn-ea"/>
              </a:rPr>
              <a:t>May not exceed 2% of authorized strength in grade</a:t>
            </a:r>
          </a:p>
          <a:p>
            <a:pPr lvl="3">
              <a:defRPr/>
            </a:pPr>
            <a:r>
              <a:rPr lang="en-US" sz="1800" dirty="0" smtClean="0">
                <a:ea typeface="+mn-ea"/>
              </a:rPr>
              <a:t>Does not supersede other service obligations (PCS commitment, Post 9/11 GI transfer, training/education payback (etc.), but each case will be handled individually</a:t>
            </a:r>
          </a:p>
          <a:p>
            <a:pPr marL="342900" lvl="1" indent="-342900">
              <a:buFontTx/>
              <a:buNone/>
              <a:defRPr/>
            </a:pPr>
            <a:endParaRPr lang="en-US" sz="1800" b="1" dirty="0" smtClean="0"/>
          </a:p>
        </p:txBody>
      </p:sp>
      <p:sp>
        <p:nvSpPr>
          <p:cNvPr id="16388" name="Slide Number Placeholder 3"/>
          <p:cNvSpPr>
            <a:spLocks noGrp="1"/>
          </p:cNvSpPr>
          <p:nvPr>
            <p:ph type="sldNum" sz="quarter" idx="12"/>
          </p:nvPr>
        </p:nvSpPr>
        <p:spPr>
          <a:noFill/>
        </p:spPr>
        <p:txBody>
          <a:bodyPr/>
          <a:lstStyle/>
          <a:p>
            <a:fld id="{42AAED64-9C9D-4E42-A521-AE07DEF2668E}" type="slidenum">
              <a:rPr lang="en-US" smtClean="0"/>
              <a:pPr/>
              <a:t>15</a:t>
            </a:fld>
            <a:endParaRPr lang="en-US" smtClean="0"/>
          </a:p>
        </p:txBody>
      </p:sp>
      <p:sp>
        <p:nvSpPr>
          <p:cNvPr id="16389" name="TextBox 4"/>
          <p:cNvSpPr txBox="1">
            <a:spLocks noChangeArrowheads="1"/>
          </p:cNvSpPr>
          <p:nvPr/>
        </p:nvSpPr>
        <p:spPr bwMode="auto">
          <a:xfrm>
            <a:off x="1600200" y="5562600"/>
            <a:ext cx="6019800" cy="338138"/>
          </a:xfrm>
          <a:prstGeom prst="rect">
            <a:avLst/>
          </a:prstGeom>
          <a:solidFill>
            <a:srgbClr val="FFFF00"/>
          </a:solidFill>
          <a:ln w="9525">
            <a:solidFill>
              <a:srgbClr val="FF0000"/>
            </a:solidFill>
            <a:miter lim="800000"/>
            <a:headEnd/>
            <a:tailEnd/>
          </a:ln>
        </p:spPr>
        <p:txBody>
          <a:bodyPr>
            <a:spAutoFit/>
          </a:bodyPr>
          <a:lstStyle/>
          <a:p>
            <a:pPr algn="ctr"/>
            <a:r>
              <a:rPr lang="en-US" sz="1600" b="1">
                <a:solidFill>
                  <a:srgbClr val="FF0000"/>
                </a:solidFill>
              </a:rPr>
              <a:t>DoD requesting change to Title 10 to allow up to 4%</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52400"/>
            <a:ext cx="7772400" cy="1143000"/>
          </a:xfrm>
        </p:spPr>
        <p:txBody>
          <a:bodyPr/>
          <a:lstStyle/>
          <a:p>
            <a:pPr>
              <a:defRPr/>
            </a:pPr>
            <a:r>
              <a:rPr lang="en-US" dirty="0" smtClean="0">
                <a:effectLst>
                  <a:outerShdw blurRad="38100" dist="38100" dir="2700000" algn="tl">
                    <a:srgbClr val="000000">
                      <a:alpha val="43137"/>
                    </a:srgbClr>
                  </a:outerShdw>
                </a:effectLst>
              </a:rPr>
              <a:t>Selective Early Retirement Board</a:t>
            </a:r>
            <a:endParaRPr lang="en-US" dirty="0"/>
          </a:p>
        </p:txBody>
      </p:sp>
      <p:sp>
        <p:nvSpPr>
          <p:cNvPr id="17411" name="Content Placeholder 2"/>
          <p:cNvSpPr>
            <a:spLocks noGrp="1"/>
          </p:cNvSpPr>
          <p:nvPr>
            <p:ph idx="1"/>
          </p:nvPr>
        </p:nvSpPr>
        <p:spPr>
          <a:xfrm>
            <a:off x="328613" y="1524000"/>
            <a:ext cx="8763000" cy="4572000"/>
          </a:xfrm>
        </p:spPr>
        <p:txBody>
          <a:bodyPr/>
          <a:lstStyle/>
          <a:p>
            <a:r>
              <a:rPr lang="en-US" sz="2800" b="1" smtClean="0"/>
              <a:t>Selective Early Retirement Board (SERB)</a:t>
            </a:r>
          </a:p>
          <a:p>
            <a:pPr lvl="1" eaLnBrk="1" hangingPunct="1"/>
            <a:r>
              <a:rPr lang="en-US" sz="2000" smtClean="0"/>
              <a:t>Officer 10 USC 638 :</a:t>
            </a:r>
          </a:p>
          <a:p>
            <a:pPr lvl="2" eaLnBrk="1" hangingPunct="1"/>
            <a:r>
              <a:rPr lang="en-US" sz="1800" smtClean="0"/>
              <a:t>Lieutenant Colonels: Twice Passed</a:t>
            </a:r>
          </a:p>
          <a:p>
            <a:pPr lvl="3" eaLnBrk="1" hangingPunct="1"/>
            <a:r>
              <a:rPr lang="en-US" sz="1800" smtClean="0"/>
              <a:t>Currently 175 LtCols would be eligible (Max 53 can be selected)</a:t>
            </a:r>
          </a:p>
          <a:p>
            <a:pPr lvl="2" eaLnBrk="1" hangingPunct="1"/>
            <a:r>
              <a:rPr lang="en-US" sz="1800" smtClean="0"/>
              <a:t>Colonels: 4 yrs TIG, Not already selected for promotion to BG</a:t>
            </a:r>
          </a:p>
          <a:p>
            <a:pPr lvl="3" eaLnBrk="1" hangingPunct="1"/>
            <a:r>
              <a:rPr lang="en-US" sz="1800" smtClean="0"/>
              <a:t>Currently 237 Cols would be eligible (Max 71 can be selected)</a:t>
            </a:r>
          </a:p>
          <a:p>
            <a:pPr lvl="2" eaLnBrk="1" hangingPunct="1"/>
            <a:r>
              <a:rPr lang="en-US" sz="1800" smtClean="0"/>
              <a:t>Not more than 30% of eligible population may be selected</a:t>
            </a:r>
          </a:p>
          <a:p>
            <a:pPr lvl="1" eaLnBrk="1" hangingPunct="1"/>
            <a:r>
              <a:rPr lang="en-US" sz="2000" smtClean="0"/>
              <a:t>Enlisted (Service Policy) </a:t>
            </a:r>
          </a:p>
          <a:p>
            <a:pPr lvl="2" eaLnBrk="1" hangingPunct="1"/>
            <a:r>
              <a:rPr lang="en-US" sz="1800" smtClean="0"/>
              <a:t>E- 9s with 4 yrs TIG</a:t>
            </a:r>
          </a:p>
          <a:p>
            <a:pPr eaLnBrk="1" hangingPunct="1"/>
            <a:r>
              <a:rPr lang="en-US" sz="2600" smtClean="0"/>
              <a:t>Procedure if implemented</a:t>
            </a:r>
          </a:p>
          <a:p>
            <a:pPr lvl="1" eaLnBrk="1" hangingPunct="1"/>
            <a:r>
              <a:rPr lang="en-US" sz="2000" smtClean="0"/>
              <a:t>Appropriate promotion board reconvenes as a SERB</a:t>
            </a:r>
          </a:p>
          <a:p>
            <a:pPr lvl="1" eaLnBrk="1" hangingPunct="1"/>
            <a:r>
              <a:rPr lang="en-US" sz="2000" smtClean="0"/>
              <a:t>Those selected are notified individually by letter and must retire by the 1</a:t>
            </a:r>
            <a:r>
              <a:rPr lang="en-US" sz="2000" baseline="30000" smtClean="0"/>
              <a:t>st</a:t>
            </a:r>
            <a:r>
              <a:rPr lang="en-US" sz="2000" smtClean="0"/>
              <a:t> day of the 7</a:t>
            </a:r>
            <a:r>
              <a:rPr lang="en-US" sz="2000" baseline="30000" smtClean="0"/>
              <a:t>th</a:t>
            </a:r>
            <a:r>
              <a:rPr lang="en-US" sz="2000" smtClean="0"/>
              <a:t> month after SecNav approval of list (~6 months)</a:t>
            </a:r>
          </a:p>
          <a:p>
            <a:endParaRPr lang="en-US" sz="3600" smtClean="0"/>
          </a:p>
        </p:txBody>
      </p:sp>
      <p:sp>
        <p:nvSpPr>
          <p:cNvPr id="17412" name="Slide Number Placeholder 3"/>
          <p:cNvSpPr>
            <a:spLocks noGrp="1"/>
          </p:cNvSpPr>
          <p:nvPr>
            <p:ph type="sldNum" sz="quarter" idx="12"/>
          </p:nvPr>
        </p:nvSpPr>
        <p:spPr>
          <a:noFill/>
        </p:spPr>
        <p:txBody>
          <a:bodyPr/>
          <a:lstStyle/>
          <a:p>
            <a:fld id="{2ED7FFB1-820C-4B36-A91D-80B5C5E78D34}" type="slidenum">
              <a:rPr lang="en-US" smtClean="0"/>
              <a:pPr/>
              <a:t>16</a:t>
            </a:fld>
            <a:endParaRPr 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686800" cy="1143000"/>
          </a:xfrm>
        </p:spPr>
        <p:txBody>
          <a:bodyPr/>
          <a:lstStyle/>
          <a:p>
            <a:pPr>
              <a:defRPr/>
            </a:pPr>
            <a:r>
              <a:rPr lang="en-US" dirty="0" smtClean="0">
                <a:effectLst>
                  <a:outerShdw blurRad="38100" dist="38100" dir="2700000" algn="tl">
                    <a:srgbClr val="000000">
                      <a:alpha val="43137"/>
                    </a:srgbClr>
                  </a:outerShdw>
                </a:effectLst>
              </a:rPr>
              <a:t>STAP Boat Space Caps </a:t>
            </a:r>
            <a:endParaRPr lang="en-US" dirty="0"/>
          </a:p>
        </p:txBody>
      </p:sp>
      <p:sp>
        <p:nvSpPr>
          <p:cNvPr id="18435" name="Content Placeholder 2"/>
          <p:cNvSpPr>
            <a:spLocks noGrp="1"/>
          </p:cNvSpPr>
          <p:nvPr>
            <p:ph idx="1"/>
          </p:nvPr>
        </p:nvSpPr>
        <p:spPr>
          <a:xfrm>
            <a:off x="152400" y="1752600"/>
            <a:ext cx="8763000" cy="4495800"/>
          </a:xfrm>
        </p:spPr>
        <p:txBody>
          <a:bodyPr/>
          <a:lstStyle/>
          <a:p>
            <a:pPr eaLnBrk="1" hangingPunct="1">
              <a:lnSpc>
                <a:spcPct val="80000"/>
              </a:lnSpc>
            </a:pPr>
            <a:r>
              <a:rPr lang="en-US" sz="2400" b="1" smtClean="0"/>
              <a:t>Subsequent Term Alignment Plan Reenlistment Caps:</a:t>
            </a:r>
          </a:p>
          <a:p>
            <a:pPr eaLnBrk="1" hangingPunct="1">
              <a:lnSpc>
                <a:spcPct val="80000"/>
              </a:lnSpc>
            </a:pPr>
            <a:endParaRPr lang="en-US" sz="1000" b="1" smtClean="0"/>
          </a:p>
          <a:p>
            <a:pPr lvl="1" eaLnBrk="1" hangingPunct="1">
              <a:lnSpc>
                <a:spcPct val="80000"/>
              </a:lnSpc>
            </a:pPr>
            <a:r>
              <a:rPr lang="en-US" sz="2000" smtClean="0"/>
              <a:t>Limit the number of STAP reenlistments by MOS based on the needs of the Marine Corps </a:t>
            </a:r>
          </a:p>
          <a:p>
            <a:pPr lvl="2" eaLnBrk="1" hangingPunct="1">
              <a:lnSpc>
                <a:spcPct val="80000"/>
              </a:lnSpc>
            </a:pPr>
            <a:endParaRPr lang="en-US" sz="1600" smtClean="0"/>
          </a:p>
          <a:p>
            <a:pPr lvl="1" eaLnBrk="1" hangingPunct="1">
              <a:lnSpc>
                <a:spcPct val="80000"/>
              </a:lnSpc>
            </a:pPr>
            <a:r>
              <a:rPr lang="en-US" sz="2000" smtClean="0"/>
              <a:t>Similar to current FTAP procedures</a:t>
            </a:r>
          </a:p>
          <a:p>
            <a:pPr lvl="2" eaLnBrk="1" hangingPunct="1">
              <a:lnSpc>
                <a:spcPct val="80000"/>
              </a:lnSpc>
            </a:pPr>
            <a:r>
              <a:rPr lang="en-US" sz="1800" smtClean="0"/>
              <a:t>Primarily targeting Zone B Marines (6-10 yrs)</a:t>
            </a:r>
          </a:p>
          <a:p>
            <a:pPr lvl="2" eaLnBrk="1" hangingPunct="1">
              <a:lnSpc>
                <a:spcPct val="80000"/>
              </a:lnSpc>
            </a:pPr>
            <a:r>
              <a:rPr lang="en-US" sz="1800" smtClean="0">
                <a:solidFill>
                  <a:srgbClr val="FF0000"/>
                </a:solidFill>
              </a:rPr>
              <a:t>Each MOS will require board to ensure best qualified Marines are allowed to reenlist</a:t>
            </a:r>
          </a:p>
          <a:p>
            <a:pPr lvl="2" eaLnBrk="1" hangingPunct="1">
              <a:lnSpc>
                <a:spcPct val="80000"/>
              </a:lnSpc>
            </a:pPr>
            <a:r>
              <a:rPr lang="en-US" sz="1800" b="1" smtClean="0"/>
              <a:t>Targeted to Marines in over-strength MOSs with less than 10 YOS</a:t>
            </a:r>
            <a:endParaRPr lang="en-US" sz="1800" b="1" smtClean="0">
              <a:solidFill>
                <a:srgbClr val="FF0000"/>
              </a:solidFill>
            </a:endParaRPr>
          </a:p>
          <a:p>
            <a:pPr lvl="1" eaLnBrk="1" hangingPunct="1">
              <a:lnSpc>
                <a:spcPct val="80000"/>
              </a:lnSpc>
            </a:pPr>
            <a:endParaRPr lang="en-US" sz="2000" smtClean="0"/>
          </a:p>
          <a:p>
            <a:pPr lvl="1" eaLnBrk="1" hangingPunct="1">
              <a:lnSpc>
                <a:spcPct val="80000"/>
              </a:lnSpc>
            </a:pPr>
            <a:r>
              <a:rPr lang="en-US" sz="2000" smtClean="0"/>
              <a:t>Marines separated would be eligible for Involuntary Separations Pay</a:t>
            </a:r>
          </a:p>
          <a:p>
            <a:pPr lvl="2" eaLnBrk="1" hangingPunct="1">
              <a:lnSpc>
                <a:spcPct val="80000"/>
              </a:lnSpc>
            </a:pPr>
            <a:endParaRPr lang="en-US" sz="1400" smtClean="0"/>
          </a:p>
          <a:p>
            <a:pPr lvl="1" eaLnBrk="1" hangingPunct="1">
              <a:lnSpc>
                <a:spcPct val="80000"/>
              </a:lnSpc>
            </a:pPr>
            <a:endParaRPr lang="en-US" sz="1800" smtClean="0"/>
          </a:p>
          <a:p>
            <a:pPr eaLnBrk="1" hangingPunct="1">
              <a:lnSpc>
                <a:spcPct val="80000"/>
              </a:lnSpc>
              <a:buFontTx/>
              <a:buNone/>
            </a:pPr>
            <a:endParaRPr lang="en-US" sz="2000" b="1" smtClean="0">
              <a:solidFill>
                <a:srgbClr val="FF0000"/>
              </a:solidFill>
            </a:endParaRPr>
          </a:p>
          <a:p>
            <a:pPr eaLnBrk="1" hangingPunct="1">
              <a:lnSpc>
                <a:spcPct val="80000"/>
              </a:lnSpc>
              <a:buFontTx/>
              <a:buNone/>
            </a:pPr>
            <a:endParaRPr lang="en-US" sz="2000" b="1" smtClean="0">
              <a:solidFill>
                <a:srgbClr val="FF0000"/>
              </a:solidFill>
            </a:endParaRPr>
          </a:p>
        </p:txBody>
      </p:sp>
      <p:sp>
        <p:nvSpPr>
          <p:cNvPr id="18436" name="Slide Number Placeholder 8"/>
          <p:cNvSpPr>
            <a:spLocks noGrp="1"/>
          </p:cNvSpPr>
          <p:nvPr>
            <p:ph type="sldNum" sz="quarter" idx="12"/>
          </p:nvPr>
        </p:nvSpPr>
        <p:spPr>
          <a:noFill/>
        </p:spPr>
        <p:txBody>
          <a:bodyPr/>
          <a:lstStyle/>
          <a:p>
            <a:fld id="{D18B1C7B-8C2E-4AFA-83DA-FABA4767B691}" type="slidenum">
              <a:rPr lang="en-US" smtClean="0"/>
              <a:pPr/>
              <a:t>17</a:t>
            </a:fld>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52400"/>
            <a:ext cx="7772400" cy="1143000"/>
          </a:xfrm>
        </p:spPr>
        <p:txBody>
          <a:bodyPr/>
          <a:lstStyle/>
          <a:p>
            <a:pPr>
              <a:defRPr/>
            </a:pPr>
            <a:r>
              <a:rPr lang="en-US" dirty="0" smtClean="0">
                <a:effectLst>
                  <a:outerShdw blurRad="38100" dist="38100" dir="2700000" algn="tl">
                    <a:srgbClr val="000000">
                      <a:alpha val="43137"/>
                    </a:srgbClr>
                  </a:outerShdw>
                </a:effectLst>
              </a:rPr>
              <a:t>Enlisted Career Force Controls</a:t>
            </a:r>
            <a:endParaRPr lang="en-US" dirty="0"/>
          </a:p>
        </p:txBody>
      </p:sp>
      <p:sp>
        <p:nvSpPr>
          <p:cNvPr id="19459" name="Content Placeholder 2"/>
          <p:cNvSpPr>
            <a:spLocks noGrp="1"/>
          </p:cNvSpPr>
          <p:nvPr>
            <p:ph idx="1"/>
          </p:nvPr>
        </p:nvSpPr>
        <p:spPr>
          <a:xfrm>
            <a:off x="228600" y="1676400"/>
            <a:ext cx="8534400" cy="4419600"/>
          </a:xfrm>
        </p:spPr>
        <p:txBody>
          <a:bodyPr/>
          <a:lstStyle/>
          <a:p>
            <a:r>
              <a:rPr lang="en-US" sz="2000" b="1" smtClean="0"/>
              <a:t>The ECFC Program is a tool which helps shape the career force</a:t>
            </a:r>
          </a:p>
          <a:p>
            <a:pPr lvl="1"/>
            <a:r>
              <a:rPr lang="en-US" sz="1800" smtClean="0"/>
              <a:t>Reviewed annually</a:t>
            </a:r>
          </a:p>
          <a:p>
            <a:pPr lvl="1" eaLnBrk="1" hangingPunct="1">
              <a:lnSpc>
                <a:spcPct val="80000"/>
              </a:lnSpc>
            </a:pPr>
            <a:endParaRPr lang="en-US" sz="1800" smtClean="0"/>
          </a:p>
          <a:p>
            <a:pPr lvl="1" eaLnBrk="1" hangingPunct="1">
              <a:lnSpc>
                <a:spcPct val="80000"/>
              </a:lnSpc>
            </a:pPr>
            <a:r>
              <a:rPr lang="en-US" sz="1800" smtClean="0"/>
              <a:t>Stabilizes retention to standardize promotion tempo</a:t>
            </a:r>
          </a:p>
          <a:p>
            <a:pPr lvl="1" eaLnBrk="1" hangingPunct="1">
              <a:lnSpc>
                <a:spcPct val="80000"/>
              </a:lnSpc>
            </a:pPr>
            <a:endParaRPr lang="en-US" sz="1800" smtClean="0"/>
          </a:p>
          <a:p>
            <a:pPr lvl="1" eaLnBrk="1" hangingPunct="1">
              <a:lnSpc>
                <a:spcPct val="80000"/>
              </a:lnSpc>
            </a:pPr>
            <a:r>
              <a:rPr lang="en-US" sz="1800" smtClean="0"/>
              <a:t>Limits YOS to Marines who have failed selection for the next rank</a:t>
            </a:r>
          </a:p>
          <a:p>
            <a:pPr lvl="1" eaLnBrk="1" hangingPunct="1">
              <a:lnSpc>
                <a:spcPct val="80000"/>
              </a:lnSpc>
            </a:pPr>
            <a:endParaRPr lang="en-US" sz="1800" smtClean="0"/>
          </a:p>
          <a:p>
            <a:pPr lvl="1" eaLnBrk="1" hangingPunct="1">
              <a:lnSpc>
                <a:spcPct val="80000"/>
              </a:lnSpc>
            </a:pPr>
            <a:r>
              <a:rPr lang="en-US" sz="1800" smtClean="0"/>
              <a:t>Recent FY12 change to reduce service of 2P Sgts to 10 years</a:t>
            </a:r>
          </a:p>
          <a:p>
            <a:pPr lvl="1"/>
            <a:endParaRPr lang="en-US" sz="1800" smtClean="0"/>
          </a:p>
          <a:p>
            <a:pPr>
              <a:buFontTx/>
              <a:buNone/>
            </a:pPr>
            <a:endParaRPr lang="en-US" sz="1600" b="1" smtClean="0">
              <a:solidFill>
                <a:srgbClr val="FF0000"/>
              </a:solidFill>
            </a:endParaRPr>
          </a:p>
        </p:txBody>
      </p:sp>
      <p:sp>
        <p:nvSpPr>
          <p:cNvPr id="19460" name="TextBox 5"/>
          <p:cNvSpPr txBox="1">
            <a:spLocks noChangeArrowheads="1"/>
          </p:cNvSpPr>
          <p:nvPr/>
        </p:nvSpPr>
        <p:spPr bwMode="auto">
          <a:xfrm>
            <a:off x="5410200" y="4572000"/>
            <a:ext cx="3276600" cy="2032000"/>
          </a:xfrm>
          <a:prstGeom prst="rect">
            <a:avLst/>
          </a:prstGeom>
          <a:solidFill>
            <a:srgbClr val="FFFF00"/>
          </a:solidFill>
          <a:ln w="9525">
            <a:solidFill>
              <a:srgbClr val="FF0000"/>
            </a:solidFill>
            <a:miter lim="800000"/>
            <a:headEnd/>
            <a:tailEnd/>
          </a:ln>
        </p:spPr>
        <p:txBody>
          <a:bodyPr>
            <a:spAutoFit/>
          </a:bodyPr>
          <a:lstStyle/>
          <a:p>
            <a:r>
              <a:rPr lang="en-US" sz="1800" b="1" u="sng">
                <a:solidFill>
                  <a:srgbClr val="FF0000"/>
                </a:solidFill>
              </a:rPr>
              <a:t>Current ECFCs</a:t>
            </a:r>
          </a:p>
          <a:p>
            <a:r>
              <a:rPr lang="en-US" sz="1800" b="1">
                <a:solidFill>
                  <a:srgbClr val="FF0000"/>
                </a:solidFill>
              </a:rPr>
              <a:t>E4 – 8 years </a:t>
            </a:r>
          </a:p>
          <a:p>
            <a:r>
              <a:rPr lang="en-US" sz="1800" b="1">
                <a:solidFill>
                  <a:srgbClr val="FF0000"/>
                </a:solidFill>
              </a:rPr>
              <a:t>E5 – 10 years (and 2P)</a:t>
            </a:r>
          </a:p>
          <a:p>
            <a:r>
              <a:rPr lang="en-US" sz="1800" b="1">
                <a:solidFill>
                  <a:srgbClr val="FF0000"/>
                </a:solidFill>
              </a:rPr>
              <a:t>E6 – 20 years ∞P</a:t>
            </a:r>
          </a:p>
          <a:p>
            <a:r>
              <a:rPr lang="en-US" sz="1800" b="1">
                <a:solidFill>
                  <a:srgbClr val="FF0000"/>
                </a:solidFill>
              </a:rPr>
              <a:t>E7 – 22 years (2P 20 yrs)</a:t>
            </a:r>
          </a:p>
          <a:p>
            <a:r>
              <a:rPr lang="en-US" sz="1800" b="1">
                <a:solidFill>
                  <a:srgbClr val="FF0000"/>
                </a:solidFill>
              </a:rPr>
              <a:t>E8 – 27 years (2P 22 yrs)</a:t>
            </a:r>
          </a:p>
          <a:p>
            <a:r>
              <a:rPr lang="en-US" sz="1800" b="1">
                <a:solidFill>
                  <a:srgbClr val="FF0000"/>
                </a:solidFill>
              </a:rPr>
              <a:t>E9 – 30 years</a:t>
            </a:r>
          </a:p>
        </p:txBody>
      </p:sp>
      <p:sp>
        <p:nvSpPr>
          <p:cNvPr id="19461" name="Rectangle 4"/>
          <p:cNvSpPr>
            <a:spLocks noChangeArrowheads="1"/>
          </p:cNvSpPr>
          <p:nvPr/>
        </p:nvSpPr>
        <p:spPr bwMode="auto">
          <a:xfrm>
            <a:off x="8077200" y="6248400"/>
            <a:ext cx="384175" cy="307975"/>
          </a:xfrm>
          <a:prstGeom prst="rect">
            <a:avLst/>
          </a:prstGeom>
          <a:noFill/>
          <a:ln w="9525">
            <a:noFill/>
            <a:miter lim="800000"/>
            <a:headEnd/>
            <a:tailEnd/>
          </a:ln>
        </p:spPr>
        <p:txBody>
          <a:bodyPr wrap="none">
            <a:spAutoFit/>
          </a:bodyPr>
          <a:lstStyle/>
          <a:p>
            <a:fld id="{AF3D4D1E-5E24-460C-9C57-D6F51B987E85}" type="slidenum">
              <a:rPr lang="en-US">
                <a:solidFill>
                  <a:schemeClr val="tx1"/>
                </a:solidFill>
              </a:rPr>
              <a:pPr/>
              <a:t>18</a:t>
            </a:fld>
            <a:endParaRPr lang="en-US">
              <a:solidFill>
                <a:schemeClr val="tx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85800" y="152400"/>
            <a:ext cx="8305800" cy="1143000"/>
          </a:xfrm>
        </p:spPr>
        <p:txBody>
          <a:bodyPr/>
          <a:lstStyle/>
          <a:p>
            <a:pPr>
              <a:defRPr/>
            </a:pPr>
            <a:r>
              <a:rPr lang="en-US" dirty="0" smtClean="0">
                <a:effectLst>
                  <a:outerShdw blurRad="38100" dist="38100" dir="2700000" algn="tl">
                    <a:srgbClr val="000000">
                      <a:alpha val="43137"/>
                    </a:srgbClr>
                  </a:outerShdw>
                </a:effectLst>
              </a:rPr>
              <a:t>Involuntary Separation Pay</a:t>
            </a:r>
            <a:endParaRPr lang="en-US" dirty="0" smtClean="0"/>
          </a:p>
        </p:txBody>
      </p:sp>
      <p:sp>
        <p:nvSpPr>
          <p:cNvPr id="7171" name="Content Placeholder 2"/>
          <p:cNvSpPr>
            <a:spLocks noGrp="1"/>
          </p:cNvSpPr>
          <p:nvPr>
            <p:ph idx="1"/>
          </p:nvPr>
        </p:nvSpPr>
        <p:spPr>
          <a:xfrm>
            <a:off x="228600" y="1676400"/>
            <a:ext cx="8763000" cy="4572000"/>
          </a:xfrm>
        </p:spPr>
        <p:txBody>
          <a:bodyPr/>
          <a:lstStyle/>
          <a:p>
            <a:pPr marL="342900" lvl="1" indent="-342900">
              <a:buFont typeface="Arial" pitchFamily="34" charset="0"/>
              <a:buChar char="•"/>
              <a:defRPr/>
            </a:pPr>
            <a:r>
              <a:rPr lang="en-US" sz="2400" b="1" dirty="0" smtClean="0"/>
              <a:t>Involuntary Separation Pay (ISP) 10 USC 1174</a:t>
            </a:r>
            <a:r>
              <a:rPr lang="en-US" sz="2000" dirty="0" smtClean="0"/>
              <a:t>:  </a:t>
            </a:r>
          </a:p>
          <a:p>
            <a:pPr lvl="1">
              <a:defRPr/>
            </a:pPr>
            <a:r>
              <a:rPr lang="en-US" sz="2000" dirty="0" smtClean="0"/>
              <a:t>Available for Marines over 6, but less than 20 years, active duty</a:t>
            </a:r>
          </a:p>
          <a:p>
            <a:pPr lvl="1">
              <a:defRPr/>
            </a:pPr>
            <a:r>
              <a:rPr lang="en-US" sz="2000" dirty="0" smtClean="0"/>
              <a:t>Certain officers who twice failed selection for promotion are eligible for ISP (unless the officer requested to be denied promotion)</a:t>
            </a:r>
          </a:p>
          <a:p>
            <a:pPr lvl="1">
              <a:defRPr/>
            </a:pPr>
            <a:r>
              <a:rPr lang="en-US" sz="2000" dirty="0" smtClean="0"/>
              <a:t>Enlisted Marines who were denied reenlistment</a:t>
            </a:r>
          </a:p>
          <a:p>
            <a:pPr lvl="1">
              <a:defRPr/>
            </a:pPr>
            <a:r>
              <a:rPr lang="en-US" sz="2000" dirty="0" smtClean="0"/>
              <a:t>Marines involuntarily discharged for misconduct or under other provisions of law requiring different computation of pay </a:t>
            </a:r>
          </a:p>
          <a:p>
            <a:pPr lvl="1">
              <a:defRPr/>
            </a:pPr>
            <a:r>
              <a:rPr lang="en-US" sz="2000" dirty="0" smtClean="0"/>
              <a:t>ISP is 10% X years of service X annual basic pay</a:t>
            </a:r>
          </a:p>
          <a:p>
            <a:pPr>
              <a:defRPr/>
            </a:pPr>
            <a:r>
              <a:rPr lang="en-US" sz="2400" b="1" dirty="0" smtClean="0"/>
              <a:t>Examples:</a:t>
            </a:r>
          </a:p>
          <a:p>
            <a:pPr>
              <a:buFontTx/>
              <a:buNone/>
              <a:defRPr/>
            </a:pPr>
            <a:r>
              <a:rPr lang="en-US" sz="2400" b="1" dirty="0" smtClean="0"/>
              <a:t>	</a:t>
            </a:r>
            <a:r>
              <a:rPr lang="en-US" sz="2400" dirty="0" smtClean="0"/>
              <a:t>Captain		11 Years		$75,343</a:t>
            </a:r>
          </a:p>
          <a:p>
            <a:pPr>
              <a:buFontTx/>
              <a:buNone/>
              <a:defRPr/>
            </a:pPr>
            <a:r>
              <a:rPr lang="en-US" sz="2400" dirty="0" smtClean="0"/>
              <a:t>    Sergeant		10 Years		$27,314</a:t>
            </a:r>
          </a:p>
          <a:p>
            <a:pPr>
              <a:buFontTx/>
              <a:buNone/>
              <a:defRPr/>
            </a:pPr>
            <a:r>
              <a:rPr lang="en-US" sz="2400" dirty="0" smtClean="0"/>
              <a:t>    Corporal		  8 Years		$22,686</a:t>
            </a:r>
          </a:p>
          <a:p>
            <a:pPr>
              <a:buFontTx/>
              <a:buNone/>
              <a:defRPr/>
            </a:pPr>
            <a:endParaRPr lang="en-US" sz="1600" b="1" dirty="0" smtClean="0"/>
          </a:p>
          <a:p>
            <a:pPr lvl="1">
              <a:buFontTx/>
              <a:buNone/>
              <a:defRPr/>
            </a:pPr>
            <a:endParaRPr lang="en-US" sz="1600" dirty="0" smtClean="0"/>
          </a:p>
        </p:txBody>
      </p:sp>
      <p:sp>
        <p:nvSpPr>
          <p:cNvPr id="20484" name="Slide Number Placeholder 4"/>
          <p:cNvSpPr>
            <a:spLocks noGrp="1"/>
          </p:cNvSpPr>
          <p:nvPr>
            <p:ph type="sldNum" sz="quarter" idx="12"/>
          </p:nvPr>
        </p:nvSpPr>
        <p:spPr>
          <a:noFill/>
        </p:spPr>
        <p:txBody>
          <a:bodyPr/>
          <a:lstStyle/>
          <a:p>
            <a:fld id="{C5B7038E-2B42-4185-81ED-4A8C77A2C151}" type="slidenum">
              <a:rPr lang="en-US" smtClean="0"/>
              <a:pPr/>
              <a:t>19</a:t>
            </a:fld>
            <a:endParaRPr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19200" y="152400"/>
            <a:ext cx="7239000" cy="1143000"/>
          </a:xfrm>
        </p:spPr>
        <p:txBody>
          <a:bodyPr/>
          <a:lstStyle/>
          <a:p>
            <a:pPr>
              <a:defRPr/>
            </a:pPr>
            <a:r>
              <a:rPr lang="en-US" dirty="0" smtClean="0"/>
              <a:t>Purpose</a:t>
            </a:r>
            <a:endParaRPr lang="en-US" dirty="0"/>
          </a:p>
        </p:txBody>
      </p:sp>
      <p:sp>
        <p:nvSpPr>
          <p:cNvPr id="5123" name="Content Placeholder 3"/>
          <p:cNvSpPr>
            <a:spLocks noGrp="1"/>
          </p:cNvSpPr>
          <p:nvPr>
            <p:ph idx="1"/>
          </p:nvPr>
        </p:nvSpPr>
        <p:spPr>
          <a:xfrm>
            <a:off x="152400" y="1676400"/>
            <a:ext cx="8839200" cy="4495800"/>
          </a:xfrm>
        </p:spPr>
        <p:txBody>
          <a:bodyPr/>
          <a:lstStyle/>
          <a:p>
            <a:pPr>
              <a:defRPr/>
            </a:pPr>
            <a:r>
              <a:rPr lang="en-US" b="1" dirty="0" smtClean="0"/>
              <a:t>Provide an overview of the drawdown plan and yearly end-strength reductions</a:t>
            </a:r>
          </a:p>
          <a:p>
            <a:pPr>
              <a:defRPr/>
            </a:pPr>
            <a:endParaRPr lang="en-US" sz="1050" b="1" dirty="0" smtClean="0"/>
          </a:p>
          <a:p>
            <a:pPr>
              <a:defRPr/>
            </a:pPr>
            <a:r>
              <a:rPr lang="en-US" b="1" dirty="0" smtClean="0"/>
              <a:t>Discuss the force shaping tools to be used</a:t>
            </a:r>
          </a:p>
          <a:p>
            <a:pPr>
              <a:defRPr/>
            </a:pPr>
            <a:endParaRPr lang="en-US" sz="1050" b="1" dirty="0" smtClean="0"/>
          </a:p>
          <a:p>
            <a:pPr>
              <a:defRPr/>
            </a:pPr>
            <a:r>
              <a:rPr lang="en-US" b="1" dirty="0" smtClean="0"/>
              <a:t>Discuss what to do to minimize impact  </a:t>
            </a:r>
          </a:p>
          <a:p>
            <a:pPr>
              <a:defRPr/>
            </a:pPr>
            <a:endParaRPr lang="en-US" sz="1000" b="1" dirty="0" smtClean="0"/>
          </a:p>
          <a:p>
            <a:pPr>
              <a:defRPr/>
            </a:pPr>
            <a:endParaRPr lang="en-US" sz="1050" b="1" dirty="0" smtClean="0"/>
          </a:p>
          <a:p>
            <a:pPr>
              <a:buFontTx/>
              <a:buNone/>
              <a:defRPr/>
            </a:pPr>
            <a:endParaRPr lang="en-US" sz="2800" b="1" dirty="0" smtClean="0"/>
          </a:p>
          <a:p>
            <a:pPr>
              <a:buFontTx/>
              <a:buNone/>
              <a:defRPr/>
            </a:pPr>
            <a:r>
              <a:rPr lang="en-US" sz="2800" b="1" dirty="0" smtClean="0"/>
              <a:t>	</a:t>
            </a:r>
          </a:p>
          <a:p>
            <a:pPr>
              <a:defRPr/>
            </a:pPr>
            <a:endParaRPr lang="en-US" sz="2800" dirty="0" smtClean="0"/>
          </a:p>
        </p:txBody>
      </p:sp>
      <p:sp>
        <p:nvSpPr>
          <p:cNvPr id="3076" name="Slide Number Placeholder 1"/>
          <p:cNvSpPr>
            <a:spLocks noGrp="1"/>
          </p:cNvSpPr>
          <p:nvPr>
            <p:ph type="sldNum" sz="quarter" idx="12"/>
          </p:nvPr>
        </p:nvSpPr>
        <p:spPr>
          <a:noFill/>
        </p:spPr>
        <p:txBody>
          <a:bodyPr/>
          <a:lstStyle/>
          <a:p>
            <a:fld id="{E86EF743-36AE-41D6-91FB-C99910CE7BA7}" type="slidenum">
              <a:rPr lang="en-US" smtClean="0"/>
              <a:pPr/>
              <a:t>2</a:t>
            </a:fld>
            <a:endParaRPr lang="en-US"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143000"/>
          </a:xfrm>
        </p:spPr>
        <p:txBody>
          <a:bodyPr/>
          <a:lstStyle/>
          <a:p>
            <a:pPr>
              <a:defRPr/>
            </a:pPr>
            <a:r>
              <a:rPr lang="en-US" dirty="0" smtClean="0">
                <a:effectLst>
                  <a:outerShdw blurRad="38100" dist="38100" dir="2700000" algn="tl">
                    <a:srgbClr val="000000">
                      <a:alpha val="43137"/>
                    </a:srgbClr>
                  </a:outerShdw>
                </a:effectLst>
              </a:rPr>
              <a:t>Promotion Opportunity</a:t>
            </a:r>
            <a:endParaRPr lang="en-US" dirty="0"/>
          </a:p>
        </p:txBody>
      </p:sp>
      <p:sp>
        <p:nvSpPr>
          <p:cNvPr id="21507" name="Content Placeholder 2"/>
          <p:cNvSpPr>
            <a:spLocks noGrp="1"/>
          </p:cNvSpPr>
          <p:nvPr>
            <p:ph idx="1"/>
          </p:nvPr>
        </p:nvSpPr>
        <p:spPr>
          <a:xfrm>
            <a:off x="228600" y="1676400"/>
            <a:ext cx="8763000" cy="4495800"/>
          </a:xfrm>
        </p:spPr>
        <p:txBody>
          <a:bodyPr/>
          <a:lstStyle/>
          <a:p>
            <a:pPr eaLnBrk="1" hangingPunct="1">
              <a:lnSpc>
                <a:spcPct val="80000"/>
              </a:lnSpc>
              <a:buFontTx/>
              <a:buNone/>
            </a:pPr>
            <a:r>
              <a:rPr lang="en-US" sz="2000" b="1" smtClean="0"/>
              <a:t>Variable Promotion Opportunities</a:t>
            </a:r>
            <a:endParaRPr lang="en-US" sz="1800" smtClean="0"/>
          </a:p>
          <a:p>
            <a:pPr lvl="1" eaLnBrk="1" hangingPunct="1">
              <a:lnSpc>
                <a:spcPct val="80000"/>
              </a:lnSpc>
            </a:pPr>
            <a:r>
              <a:rPr lang="en-US" sz="2000" smtClean="0"/>
              <a:t>Increase/decrease the number of individuals in zone</a:t>
            </a:r>
          </a:p>
          <a:p>
            <a:pPr lvl="1" eaLnBrk="1" hangingPunct="1">
              <a:lnSpc>
                <a:spcPct val="80000"/>
              </a:lnSpc>
            </a:pPr>
            <a:r>
              <a:rPr lang="en-US" sz="2000" smtClean="0"/>
              <a:t>In order to increase passes for promotion resulting in ECFC losses</a:t>
            </a:r>
          </a:p>
          <a:p>
            <a:pPr lvl="1" eaLnBrk="1" hangingPunct="1">
              <a:lnSpc>
                <a:spcPct val="80000"/>
              </a:lnSpc>
            </a:pPr>
            <a:endParaRPr lang="en-US" sz="1800" smtClean="0"/>
          </a:p>
          <a:p>
            <a:pPr lvl="1" eaLnBrk="1" hangingPunct="1">
              <a:lnSpc>
                <a:spcPct val="80000"/>
              </a:lnSpc>
            </a:pPr>
            <a:endParaRPr lang="en-US" sz="2000" smtClean="0"/>
          </a:p>
          <a:p>
            <a:pPr lvl="1" eaLnBrk="1" hangingPunct="1">
              <a:lnSpc>
                <a:spcPct val="80000"/>
              </a:lnSpc>
            </a:pPr>
            <a:endParaRPr lang="en-US" sz="2000" smtClean="0"/>
          </a:p>
          <a:p>
            <a:pPr lvl="1" eaLnBrk="1" hangingPunct="1">
              <a:lnSpc>
                <a:spcPct val="80000"/>
              </a:lnSpc>
            </a:pPr>
            <a:endParaRPr lang="en-US" sz="2000" smtClean="0"/>
          </a:p>
          <a:p>
            <a:pPr lvl="1" eaLnBrk="1" hangingPunct="1">
              <a:lnSpc>
                <a:spcPct val="80000"/>
              </a:lnSpc>
            </a:pPr>
            <a:endParaRPr lang="en-US" sz="2000" smtClean="0"/>
          </a:p>
          <a:p>
            <a:pPr eaLnBrk="1" hangingPunct="1">
              <a:lnSpc>
                <a:spcPct val="80000"/>
              </a:lnSpc>
              <a:buFontTx/>
              <a:buNone/>
            </a:pPr>
            <a:endParaRPr lang="en-US" sz="2000" b="1" smtClean="0"/>
          </a:p>
          <a:p>
            <a:pPr eaLnBrk="1" hangingPunct="1">
              <a:lnSpc>
                <a:spcPct val="80000"/>
              </a:lnSpc>
              <a:buFontTx/>
              <a:buNone/>
            </a:pPr>
            <a:endParaRPr lang="en-US" sz="2000" b="1" smtClean="0"/>
          </a:p>
          <a:p>
            <a:pPr eaLnBrk="1" hangingPunct="1">
              <a:lnSpc>
                <a:spcPct val="80000"/>
              </a:lnSpc>
              <a:buFontTx/>
              <a:buNone/>
            </a:pPr>
            <a:endParaRPr lang="en-US" sz="2000" b="1" smtClean="0"/>
          </a:p>
          <a:p>
            <a:pPr eaLnBrk="1" hangingPunct="1">
              <a:lnSpc>
                <a:spcPct val="80000"/>
              </a:lnSpc>
              <a:buFontTx/>
              <a:buNone/>
            </a:pPr>
            <a:endParaRPr lang="en-US" sz="2000" b="1" smtClean="0">
              <a:solidFill>
                <a:srgbClr val="FF0000"/>
              </a:solidFill>
            </a:endParaRPr>
          </a:p>
        </p:txBody>
      </p:sp>
      <p:sp>
        <p:nvSpPr>
          <p:cNvPr id="21508" name="TextBox 4"/>
          <p:cNvSpPr txBox="1">
            <a:spLocks noChangeArrowheads="1"/>
          </p:cNvSpPr>
          <p:nvPr/>
        </p:nvSpPr>
        <p:spPr bwMode="auto">
          <a:xfrm>
            <a:off x="1143000" y="5638800"/>
            <a:ext cx="6934200" cy="307975"/>
          </a:xfrm>
          <a:prstGeom prst="rect">
            <a:avLst/>
          </a:prstGeom>
          <a:solidFill>
            <a:srgbClr val="FFFF00"/>
          </a:solidFill>
          <a:ln w="9525">
            <a:solidFill>
              <a:srgbClr val="FF0000"/>
            </a:solidFill>
            <a:miter lim="800000"/>
            <a:headEnd/>
            <a:tailEnd/>
          </a:ln>
        </p:spPr>
        <p:txBody>
          <a:bodyPr>
            <a:spAutoFit/>
          </a:bodyPr>
          <a:lstStyle/>
          <a:p>
            <a:pPr algn="ctr"/>
            <a:r>
              <a:rPr lang="en-US" b="1">
                <a:solidFill>
                  <a:srgbClr val="FF0000"/>
                </a:solidFill>
              </a:rPr>
              <a:t>Current policy allows for +/- 10% variation from baseline</a:t>
            </a:r>
          </a:p>
        </p:txBody>
      </p:sp>
      <p:sp>
        <p:nvSpPr>
          <p:cNvPr id="21509" name="Slide Number Placeholder 4"/>
          <p:cNvSpPr>
            <a:spLocks noGrp="1"/>
          </p:cNvSpPr>
          <p:nvPr>
            <p:ph type="sldNum" sz="quarter" idx="12"/>
          </p:nvPr>
        </p:nvSpPr>
        <p:spPr>
          <a:noFill/>
        </p:spPr>
        <p:txBody>
          <a:bodyPr/>
          <a:lstStyle/>
          <a:p>
            <a:fld id="{7D377064-2F53-4A72-BDCA-E8DA17C0BE15}" type="slidenum">
              <a:rPr lang="en-US" smtClean="0"/>
              <a:pPr/>
              <a:t>20</a:t>
            </a:fld>
            <a:endParaRPr lang="en-US" smtClean="0"/>
          </a:p>
        </p:txBody>
      </p:sp>
      <p:graphicFrame>
        <p:nvGraphicFramePr>
          <p:cNvPr id="6" name="Table 5"/>
          <p:cNvGraphicFramePr>
            <a:graphicFrameLocks noGrp="1"/>
          </p:cNvGraphicFramePr>
          <p:nvPr/>
        </p:nvGraphicFramePr>
        <p:xfrm>
          <a:off x="90488" y="2840038"/>
          <a:ext cx="8991602" cy="1740595"/>
        </p:xfrm>
        <a:graphic>
          <a:graphicData uri="http://schemas.openxmlformats.org/drawingml/2006/table">
            <a:tbl>
              <a:tblPr/>
              <a:tblGrid>
                <a:gridCol w="2281719"/>
                <a:gridCol w="1600200"/>
                <a:gridCol w="1676400"/>
                <a:gridCol w="1466889"/>
                <a:gridCol w="1966394"/>
              </a:tblGrid>
              <a:tr h="738263">
                <a:tc gridSpan="5">
                  <a:txBody>
                    <a:bodyPr/>
                    <a:lstStyle/>
                    <a:p>
                      <a:pPr algn="l" rtl="0" fontAlgn="b"/>
                      <a:r>
                        <a:rPr lang="en-US" sz="2400" b="1" i="0" u="none" strike="noStrike" dirty="0">
                          <a:solidFill>
                            <a:srgbClr val="000000"/>
                          </a:solidFill>
                          <a:latin typeface="Arial"/>
                        </a:rPr>
                        <a:t>                     </a:t>
                      </a:r>
                      <a:r>
                        <a:rPr lang="en-US" sz="2400" b="1" i="0" u="none" strike="noStrike" dirty="0" smtClean="0">
                          <a:solidFill>
                            <a:srgbClr val="000000"/>
                          </a:solidFill>
                          <a:latin typeface="Arial"/>
                        </a:rPr>
                        <a:t>    </a:t>
                      </a:r>
                      <a:r>
                        <a:rPr lang="en-US" sz="2000" b="1" i="0" u="none" strike="noStrike" dirty="0" smtClean="0">
                          <a:solidFill>
                            <a:srgbClr val="000000"/>
                          </a:solidFill>
                          <a:latin typeface="Arial"/>
                        </a:rPr>
                        <a:t>Ramifications </a:t>
                      </a:r>
                      <a:r>
                        <a:rPr lang="en-US" sz="2000" b="1" i="0" u="none" strike="noStrike" dirty="0">
                          <a:solidFill>
                            <a:srgbClr val="000000"/>
                          </a:solidFill>
                          <a:latin typeface="Arial"/>
                        </a:rPr>
                        <a:t>of Variable Selection Rates</a:t>
                      </a:r>
                      <a:endParaRPr lang="en-US" sz="2400" b="1" i="0" u="none" strike="noStrike" dirty="0">
                        <a:solidFill>
                          <a:srgbClr val="000000"/>
                        </a:solidFill>
                        <a:latin typeface="Arial"/>
                      </a:endParaRPr>
                    </a:p>
                    <a:p>
                      <a:pPr algn="l" rtl="0" fontAlgn="b"/>
                      <a:r>
                        <a:rPr lang="en-US" sz="1300" b="0" i="0" u="none" strike="noStrike" dirty="0">
                          <a:solidFill>
                            <a:srgbClr val="000000"/>
                          </a:solidFill>
                          <a:latin typeface="Calibri"/>
                        </a:rPr>
                        <a:t> </a:t>
                      </a:r>
                      <a:r>
                        <a:rPr lang="en-US" sz="1000" b="1" i="0" u="none" strike="noStrike" dirty="0" smtClean="0">
                          <a:solidFill>
                            <a:srgbClr val="000000"/>
                          </a:solidFill>
                          <a:latin typeface="Arial"/>
                        </a:rPr>
                        <a:t>                                                             </a:t>
                      </a:r>
                      <a:r>
                        <a:rPr lang="en-US" sz="1400" b="1" i="0" u="none" strike="noStrike" dirty="0" smtClean="0">
                          <a:solidFill>
                            <a:srgbClr val="000000"/>
                          </a:solidFill>
                          <a:latin typeface="Arial"/>
                        </a:rPr>
                        <a:t>Hypothetical </a:t>
                      </a:r>
                      <a:r>
                        <a:rPr lang="en-US" sz="1400" b="1" i="0" u="none" strike="noStrike" dirty="0">
                          <a:solidFill>
                            <a:srgbClr val="000000"/>
                          </a:solidFill>
                          <a:latin typeface="Arial"/>
                        </a:rPr>
                        <a:t>Target: 475 Allocations for Selection to </a:t>
                      </a:r>
                      <a:r>
                        <a:rPr lang="en-US" sz="1400" b="1" i="0" u="none" strike="noStrike" dirty="0" smtClean="0">
                          <a:solidFill>
                            <a:srgbClr val="000000"/>
                          </a:solidFill>
                          <a:latin typeface="Arial"/>
                        </a:rPr>
                        <a:t>SSgt</a:t>
                      </a:r>
                      <a:endParaRPr lang="en-US" sz="1000" b="1" i="0" u="none" strike="noStrike" dirty="0">
                        <a:solidFill>
                          <a:srgbClr val="000000"/>
                        </a:solidFill>
                        <a:latin typeface="Arial"/>
                      </a:endParaRPr>
                    </a:p>
                    <a:p>
                      <a:pPr algn="l" rtl="0" fontAlgn="b"/>
                      <a:r>
                        <a:rPr lang="en-US" sz="1000" b="0" i="0" u="none" strike="noStrike" dirty="0">
                          <a:solidFill>
                            <a:srgbClr val="000000"/>
                          </a:solidFill>
                          <a:latin typeface="Calibri"/>
                        </a:rPr>
                        <a:t> </a:t>
                      </a:r>
                    </a:p>
                  </a:txBody>
                  <a:tcPr marL="6743" marR="6743" marT="6743"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rtl="0" fontAlgn="b"/>
                      <a:endParaRPr lang="en-US" sz="1300" b="0" i="0" u="none" strike="noStrike">
                        <a:solidFill>
                          <a:srgbClr val="000000"/>
                        </a:solidFill>
                        <a:latin typeface="Calibri"/>
                      </a:endParaRPr>
                    </a:p>
                  </a:txBody>
                  <a:tcPr marL="6743" marR="6743" marT="6743" marB="0" anchor="b">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74810">
                <a:tc>
                  <a:txBody>
                    <a:bodyPr/>
                    <a:lstStyle/>
                    <a:p>
                      <a:pPr algn="ctr" fontAlgn="b"/>
                      <a:r>
                        <a:rPr lang="en-US" sz="1600" b="1" i="0" u="none" strike="noStrike" dirty="0">
                          <a:solidFill>
                            <a:srgbClr val="000000"/>
                          </a:solidFill>
                          <a:latin typeface="Calibri"/>
                        </a:rPr>
                        <a:t>Promotion Flow Rate </a:t>
                      </a:r>
                    </a:p>
                  </a:txBody>
                  <a:tcPr marL="6743" marR="6743" marT="674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latin typeface="Calibri"/>
                        </a:rPr>
                        <a:t>Slow</a:t>
                      </a:r>
                    </a:p>
                  </a:txBody>
                  <a:tcPr marL="6743" marR="6743" marT="674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latin typeface="Calibri"/>
                        </a:rPr>
                        <a:t>Standard</a:t>
                      </a:r>
                    </a:p>
                  </a:txBody>
                  <a:tcPr marL="6743" marR="6743" marT="674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latin typeface="Calibri"/>
                        </a:rPr>
                        <a:t>Fast</a:t>
                      </a:r>
                    </a:p>
                  </a:txBody>
                  <a:tcPr marL="6743" marR="6743" marT="674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a:solidFill>
                            <a:srgbClr val="FF0000"/>
                          </a:solidFill>
                          <a:latin typeface="Calibri"/>
                        </a:rPr>
                        <a:t>"FPF Option"</a:t>
                      </a:r>
                    </a:p>
                  </a:txBody>
                  <a:tcPr marL="6743" marR="6743" marT="674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74810">
                <a:tc>
                  <a:txBody>
                    <a:bodyPr/>
                    <a:lstStyle/>
                    <a:p>
                      <a:pPr algn="ctr" fontAlgn="b"/>
                      <a:r>
                        <a:rPr lang="en-US" sz="1600" b="1" i="0" u="none" strike="noStrike" dirty="0">
                          <a:solidFill>
                            <a:srgbClr val="000000"/>
                          </a:solidFill>
                          <a:latin typeface="Calibri"/>
                        </a:rPr>
                        <a:t>Selection Rate</a:t>
                      </a:r>
                    </a:p>
                  </a:txBody>
                  <a:tcPr marL="6743" marR="6743" marT="674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latin typeface="Calibri"/>
                        </a:rPr>
                        <a:t>70%</a:t>
                      </a:r>
                    </a:p>
                  </a:txBody>
                  <a:tcPr marL="6743" marR="6743" marT="674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latin typeface="Calibri"/>
                        </a:rPr>
                        <a:t>80%</a:t>
                      </a:r>
                    </a:p>
                  </a:txBody>
                  <a:tcPr marL="6743" marR="6743" marT="674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latin typeface="Calibri"/>
                        </a:rPr>
                        <a:t>90%</a:t>
                      </a:r>
                    </a:p>
                  </a:txBody>
                  <a:tcPr marL="6743" marR="6743" marT="674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a:solidFill>
                            <a:srgbClr val="FF0000"/>
                          </a:solidFill>
                          <a:latin typeface="Calibri"/>
                        </a:rPr>
                        <a:t>60% or less</a:t>
                      </a:r>
                    </a:p>
                  </a:txBody>
                  <a:tcPr marL="6743" marR="6743" marT="674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74810">
                <a:tc>
                  <a:txBody>
                    <a:bodyPr/>
                    <a:lstStyle/>
                    <a:p>
                      <a:pPr algn="ctr" fontAlgn="b"/>
                      <a:r>
                        <a:rPr lang="en-US" sz="1600" b="1" i="0" u="none" strike="noStrike" dirty="0">
                          <a:solidFill>
                            <a:srgbClr val="000000"/>
                          </a:solidFill>
                          <a:latin typeface="Calibri"/>
                        </a:rPr>
                        <a:t>Number </a:t>
                      </a:r>
                      <a:r>
                        <a:rPr lang="en-US" sz="1600" b="1" i="0" u="none" strike="noStrike" dirty="0" err="1">
                          <a:solidFill>
                            <a:srgbClr val="000000"/>
                          </a:solidFill>
                          <a:latin typeface="Calibri"/>
                        </a:rPr>
                        <a:t>Sgts</a:t>
                      </a:r>
                      <a:r>
                        <a:rPr lang="en-US" sz="1600" b="1" i="0" u="none" strike="noStrike" dirty="0">
                          <a:solidFill>
                            <a:srgbClr val="000000"/>
                          </a:solidFill>
                          <a:latin typeface="Calibri"/>
                        </a:rPr>
                        <a:t> In Zone</a:t>
                      </a:r>
                    </a:p>
                  </a:txBody>
                  <a:tcPr marL="6743" marR="6743" marT="674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latin typeface="Calibri"/>
                        </a:rPr>
                        <a:t>679</a:t>
                      </a:r>
                    </a:p>
                  </a:txBody>
                  <a:tcPr marL="6743" marR="6743" marT="674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latin typeface="Calibri"/>
                        </a:rPr>
                        <a:t>594</a:t>
                      </a:r>
                    </a:p>
                  </a:txBody>
                  <a:tcPr marL="6743" marR="6743" marT="674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latin typeface="Calibri"/>
                        </a:rPr>
                        <a:t>528</a:t>
                      </a:r>
                    </a:p>
                  </a:txBody>
                  <a:tcPr marL="6743" marR="6743" marT="674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a:solidFill>
                            <a:srgbClr val="FF0000"/>
                          </a:solidFill>
                          <a:latin typeface="Calibri"/>
                        </a:rPr>
                        <a:t>792</a:t>
                      </a:r>
                    </a:p>
                  </a:txBody>
                  <a:tcPr marL="6743" marR="6743" marT="674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74810">
                <a:tc>
                  <a:txBody>
                    <a:bodyPr/>
                    <a:lstStyle/>
                    <a:p>
                      <a:pPr algn="ctr" fontAlgn="b"/>
                      <a:r>
                        <a:rPr lang="en-US" sz="1600" b="1" i="0" u="none" strike="noStrike" dirty="0">
                          <a:solidFill>
                            <a:srgbClr val="000000"/>
                          </a:solidFill>
                          <a:latin typeface="Calibri"/>
                        </a:rPr>
                        <a:t>Number </a:t>
                      </a:r>
                      <a:r>
                        <a:rPr lang="en-US" sz="1600" b="1" i="0" u="none" strike="noStrike" dirty="0" err="1">
                          <a:solidFill>
                            <a:srgbClr val="000000"/>
                          </a:solidFill>
                          <a:latin typeface="Calibri"/>
                        </a:rPr>
                        <a:t>Sgts</a:t>
                      </a:r>
                      <a:r>
                        <a:rPr lang="en-US" sz="1600" b="1" i="0" u="none" strike="noStrike" dirty="0">
                          <a:solidFill>
                            <a:srgbClr val="000000"/>
                          </a:solidFill>
                          <a:latin typeface="Calibri"/>
                        </a:rPr>
                        <a:t> Passed Over</a:t>
                      </a:r>
                    </a:p>
                  </a:txBody>
                  <a:tcPr marL="6743" marR="6743" marT="674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a:solidFill>
                            <a:srgbClr val="000000"/>
                          </a:solidFill>
                          <a:latin typeface="Calibri"/>
                        </a:rPr>
                        <a:t>204</a:t>
                      </a:r>
                    </a:p>
                  </a:txBody>
                  <a:tcPr marL="6743" marR="6743" marT="674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a:solidFill>
                            <a:srgbClr val="000000"/>
                          </a:solidFill>
                          <a:latin typeface="Calibri"/>
                        </a:rPr>
                        <a:t>119</a:t>
                      </a:r>
                    </a:p>
                  </a:txBody>
                  <a:tcPr marL="6743" marR="6743" marT="674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a:solidFill>
                            <a:srgbClr val="000000"/>
                          </a:solidFill>
                          <a:latin typeface="Calibri"/>
                        </a:rPr>
                        <a:t>53</a:t>
                      </a:r>
                    </a:p>
                  </a:txBody>
                  <a:tcPr marL="6743" marR="6743" marT="674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a:solidFill>
                            <a:srgbClr val="FF0000"/>
                          </a:solidFill>
                          <a:latin typeface="Calibri"/>
                        </a:rPr>
                        <a:t>317</a:t>
                      </a:r>
                    </a:p>
                  </a:txBody>
                  <a:tcPr marL="6743" marR="6743" marT="674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991600" cy="1143000"/>
          </a:xfrm>
        </p:spPr>
        <p:txBody>
          <a:bodyPr/>
          <a:lstStyle/>
          <a:p>
            <a:pPr>
              <a:defRPr/>
            </a:pPr>
            <a:r>
              <a:rPr lang="en-US" dirty="0" smtClean="0">
                <a:effectLst>
                  <a:outerShdw blurRad="38100" dist="38100" dir="2700000" algn="tl">
                    <a:srgbClr val="000000">
                      <a:alpha val="43137"/>
                    </a:srgbClr>
                  </a:outerShdw>
                </a:effectLst>
              </a:rPr>
              <a:t>2P Staff Sergeants   </a:t>
            </a:r>
            <a:endParaRPr lang="en-US" dirty="0"/>
          </a:p>
        </p:txBody>
      </p:sp>
      <p:sp>
        <p:nvSpPr>
          <p:cNvPr id="22531" name="Content Placeholder 2"/>
          <p:cNvSpPr>
            <a:spLocks noGrp="1"/>
          </p:cNvSpPr>
          <p:nvPr>
            <p:ph idx="1"/>
          </p:nvPr>
        </p:nvSpPr>
        <p:spPr>
          <a:xfrm>
            <a:off x="228600" y="1676400"/>
            <a:ext cx="8534400" cy="4419600"/>
          </a:xfrm>
        </p:spPr>
        <p:txBody>
          <a:bodyPr/>
          <a:lstStyle/>
          <a:p>
            <a:pPr>
              <a:buFontTx/>
              <a:buNone/>
            </a:pPr>
            <a:r>
              <a:rPr lang="en-US" sz="1800" smtClean="0"/>
              <a:t>Change Enlisted Career Force Controls (ECFC) policy for 2P SSgts to X YOS</a:t>
            </a:r>
          </a:p>
          <a:p>
            <a:pPr>
              <a:buFontTx/>
              <a:buNone/>
            </a:pPr>
            <a:endParaRPr lang="en-US" sz="600" smtClean="0"/>
          </a:p>
          <a:p>
            <a:pPr lvl="1"/>
            <a:r>
              <a:rPr lang="en-US" sz="1800" smtClean="0"/>
              <a:t>MOS requirements would be considered for case by case retention</a:t>
            </a:r>
          </a:p>
          <a:p>
            <a:pPr lvl="1"/>
            <a:endParaRPr lang="en-US" sz="600" smtClean="0"/>
          </a:p>
          <a:p>
            <a:pPr lvl="1"/>
            <a:r>
              <a:rPr lang="en-US" sz="1800" smtClean="0"/>
              <a:t>Breaks precedence currently practiced by USMC</a:t>
            </a:r>
          </a:p>
          <a:p>
            <a:pPr lvl="1"/>
            <a:endParaRPr lang="en-US" sz="600" smtClean="0"/>
          </a:p>
          <a:p>
            <a:pPr lvl="1" eaLnBrk="1" hangingPunct="1">
              <a:lnSpc>
                <a:spcPct val="80000"/>
              </a:lnSpc>
            </a:pPr>
            <a:r>
              <a:rPr lang="en-US" sz="1800" smtClean="0"/>
              <a:t>Marines that are separated would be eligible for Separations Pay or TERA</a:t>
            </a:r>
          </a:p>
          <a:p>
            <a:pPr lvl="1"/>
            <a:endParaRPr lang="en-US" sz="600" smtClean="0"/>
          </a:p>
          <a:p>
            <a:pPr lvl="1"/>
            <a:r>
              <a:rPr lang="en-US" sz="1800" smtClean="0"/>
              <a:t>2P Inventory</a:t>
            </a:r>
          </a:p>
          <a:p>
            <a:pPr lvl="2"/>
            <a:r>
              <a:rPr lang="en-US" sz="1600" smtClean="0"/>
              <a:t>Current inventory of ~2700 2P SSgts</a:t>
            </a:r>
          </a:p>
          <a:p>
            <a:pPr lvl="2"/>
            <a:r>
              <a:rPr lang="en-US" sz="1600" smtClean="0"/>
              <a:t>Annual accrual of ~450 SSgts</a:t>
            </a:r>
          </a:p>
          <a:p>
            <a:pPr lvl="1">
              <a:buFontTx/>
              <a:buNone/>
            </a:pPr>
            <a:r>
              <a:rPr lang="en-US" sz="1600" smtClean="0"/>
              <a:t> </a:t>
            </a:r>
          </a:p>
          <a:p>
            <a:pPr>
              <a:buFontTx/>
              <a:buNone/>
            </a:pPr>
            <a:endParaRPr lang="en-US" sz="1600" b="1" smtClean="0"/>
          </a:p>
        </p:txBody>
      </p:sp>
      <p:sp>
        <p:nvSpPr>
          <p:cNvPr id="22532" name="TextBox 5"/>
          <p:cNvSpPr txBox="1">
            <a:spLocks noChangeArrowheads="1"/>
          </p:cNvSpPr>
          <p:nvPr/>
        </p:nvSpPr>
        <p:spPr bwMode="auto">
          <a:xfrm>
            <a:off x="5715000" y="3657600"/>
            <a:ext cx="1905000" cy="1016000"/>
          </a:xfrm>
          <a:prstGeom prst="rect">
            <a:avLst/>
          </a:prstGeom>
          <a:solidFill>
            <a:srgbClr val="FFFF00"/>
          </a:solidFill>
          <a:ln w="9525">
            <a:solidFill>
              <a:srgbClr val="FF0000"/>
            </a:solidFill>
            <a:miter lim="800000"/>
            <a:headEnd/>
            <a:tailEnd/>
          </a:ln>
        </p:spPr>
        <p:txBody>
          <a:bodyPr>
            <a:spAutoFit/>
          </a:bodyPr>
          <a:lstStyle/>
          <a:p>
            <a:r>
              <a:rPr lang="en-US" sz="1200" b="1">
                <a:solidFill>
                  <a:srgbClr val="FF0000"/>
                </a:solidFill>
              </a:rPr>
              <a:t>    </a:t>
            </a:r>
            <a:r>
              <a:rPr lang="en-US" sz="1200" b="1" u="sng">
                <a:solidFill>
                  <a:srgbClr val="FF0000"/>
                </a:solidFill>
              </a:rPr>
              <a:t>2P SSgt Examples   </a:t>
            </a:r>
          </a:p>
          <a:p>
            <a:r>
              <a:rPr lang="en-US" sz="1200" b="1">
                <a:solidFill>
                  <a:srgbClr val="FF0000"/>
                </a:solidFill>
              </a:rPr>
              <a:t>MOS       #	  % of MOS</a:t>
            </a:r>
          </a:p>
          <a:p>
            <a:r>
              <a:rPr lang="en-US" sz="1200" b="1">
                <a:solidFill>
                  <a:srgbClr val="FF0000"/>
                </a:solidFill>
              </a:rPr>
              <a:t>0111     187          25%</a:t>
            </a:r>
          </a:p>
          <a:p>
            <a:r>
              <a:rPr lang="en-US" sz="1200" b="1">
                <a:solidFill>
                  <a:srgbClr val="FF0000"/>
                </a:solidFill>
              </a:rPr>
              <a:t>0211       11            4%</a:t>
            </a:r>
          </a:p>
          <a:p>
            <a:r>
              <a:rPr lang="en-US" sz="1200" b="1">
                <a:solidFill>
                  <a:srgbClr val="FF0000"/>
                </a:solidFill>
              </a:rPr>
              <a:t>0369     238          15%</a:t>
            </a:r>
          </a:p>
        </p:txBody>
      </p:sp>
      <p:sp>
        <p:nvSpPr>
          <p:cNvPr id="22533" name="Slide Number Placeholder 8"/>
          <p:cNvSpPr>
            <a:spLocks noGrp="1"/>
          </p:cNvSpPr>
          <p:nvPr>
            <p:ph type="sldNum" sz="quarter" idx="12"/>
          </p:nvPr>
        </p:nvSpPr>
        <p:spPr>
          <a:noFill/>
        </p:spPr>
        <p:txBody>
          <a:bodyPr/>
          <a:lstStyle/>
          <a:p>
            <a:fld id="{28B97104-4B87-4469-B56C-363D6B8D31DC}" type="slidenum">
              <a:rPr lang="en-US" smtClean="0"/>
              <a:pPr/>
              <a:t>21</a:t>
            </a:fld>
            <a:endParaRPr lang="en-US" smtClean="0"/>
          </a:p>
        </p:txBody>
      </p:sp>
      <p:sp>
        <p:nvSpPr>
          <p:cNvPr id="22534" name="TextBox 4"/>
          <p:cNvSpPr txBox="1">
            <a:spLocks noChangeArrowheads="1"/>
          </p:cNvSpPr>
          <p:nvPr/>
        </p:nvSpPr>
        <p:spPr bwMode="auto">
          <a:xfrm>
            <a:off x="304800" y="5486400"/>
            <a:ext cx="8534400" cy="400050"/>
          </a:xfrm>
          <a:prstGeom prst="rect">
            <a:avLst/>
          </a:prstGeom>
          <a:solidFill>
            <a:srgbClr val="FFFF00"/>
          </a:solidFill>
          <a:ln w="9525">
            <a:solidFill>
              <a:srgbClr val="FF0000"/>
            </a:solidFill>
            <a:miter lim="800000"/>
            <a:headEnd/>
            <a:tailEnd/>
          </a:ln>
        </p:spPr>
        <p:txBody>
          <a:bodyPr>
            <a:spAutoFit/>
          </a:bodyPr>
          <a:lstStyle/>
          <a:p>
            <a:pPr algn="ctr"/>
            <a:r>
              <a:rPr lang="en-US" sz="2000" b="1">
                <a:solidFill>
                  <a:srgbClr val="FF0000"/>
                </a:solidFill>
              </a:rPr>
              <a:t>USMC considers this as Breaking Faith and does not intend to use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8458200" cy="1143000"/>
          </a:xfrm>
        </p:spPr>
        <p:txBody>
          <a:bodyPr/>
          <a:lstStyle/>
          <a:p>
            <a:pPr>
              <a:defRPr/>
            </a:pPr>
            <a:r>
              <a:rPr lang="en-US" dirty="0" smtClean="0">
                <a:effectLst>
                  <a:outerShdw blurRad="38100" dist="38100" dir="2700000" algn="tl">
                    <a:srgbClr val="000000">
                      <a:alpha val="43137"/>
                    </a:srgbClr>
                  </a:outerShdw>
                </a:effectLst>
              </a:rPr>
              <a:t>Enlisted Retention Board</a:t>
            </a:r>
            <a:endParaRPr lang="en-US" dirty="0"/>
          </a:p>
        </p:txBody>
      </p:sp>
      <p:sp>
        <p:nvSpPr>
          <p:cNvPr id="23555" name="Content Placeholder 2"/>
          <p:cNvSpPr>
            <a:spLocks noGrp="1"/>
          </p:cNvSpPr>
          <p:nvPr>
            <p:ph idx="1"/>
          </p:nvPr>
        </p:nvSpPr>
        <p:spPr>
          <a:xfrm>
            <a:off x="165100" y="1676400"/>
            <a:ext cx="8915400" cy="4495800"/>
          </a:xfrm>
        </p:spPr>
        <p:txBody>
          <a:bodyPr/>
          <a:lstStyle/>
          <a:p>
            <a:pPr eaLnBrk="1" hangingPunct="1">
              <a:lnSpc>
                <a:spcPct val="80000"/>
              </a:lnSpc>
            </a:pPr>
            <a:r>
              <a:rPr lang="en-US" sz="2400" b="1" smtClean="0"/>
              <a:t>Retention Boards for over strength MOSs:</a:t>
            </a:r>
          </a:p>
          <a:p>
            <a:pPr eaLnBrk="1" hangingPunct="1">
              <a:lnSpc>
                <a:spcPct val="80000"/>
              </a:lnSpc>
              <a:buFontTx/>
              <a:buNone/>
            </a:pPr>
            <a:r>
              <a:rPr lang="en-US" sz="800" b="1" smtClean="0"/>
              <a:t>  </a:t>
            </a:r>
          </a:p>
          <a:p>
            <a:pPr lvl="1" eaLnBrk="1" hangingPunct="1">
              <a:lnSpc>
                <a:spcPct val="80000"/>
              </a:lnSpc>
            </a:pPr>
            <a:r>
              <a:rPr lang="en-US" sz="2000" smtClean="0"/>
              <a:t>Boards (similar to Navy) to reduce over-strength MOSs to requirement</a:t>
            </a:r>
          </a:p>
          <a:p>
            <a:pPr lvl="2" eaLnBrk="1" hangingPunct="1">
              <a:lnSpc>
                <a:spcPct val="80000"/>
              </a:lnSpc>
            </a:pPr>
            <a:endParaRPr lang="en-US" sz="800" smtClean="0"/>
          </a:p>
          <a:p>
            <a:pPr lvl="1" eaLnBrk="1" hangingPunct="1">
              <a:lnSpc>
                <a:spcPct val="80000"/>
              </a:lnSpc>
            </a:pPr>
            <a:r>
              <a:rPr lang="en-US" sz="2000" smtClean="0"/>
              <a:t>Targets Marines with 6 to 15 years of service</a:t>
            </a:r>
          </a:p>
          <a:p>
            <a:pPr lvl="1" eaLnBrk="1" hangingPunct="1">
              <a:lnSpc>
                <a:spcPct val="80000"/>
              </a:lnSpc>
            </a:pPr>
            <a:endParaRPr lang="en-US" sz="800" smtClean="0"/>
          </a:p>
          <a:p>
            <a:pPr lvl="1" eaLnBrk="1" hangingPunct="1">
              <a:lnSpc>
                <a:spcPct val="80000"/>
              </a:lnSpc>
            </a:pPr>
            <a:r>
              <a:rPr lang="en-US" sz="2000" smtClean="0"/>
              <a:t>Each over-strength MOS will require board to ensure best qualified Marines are allowed to continue service</a:t>
            </a:r>
          </a:p>
          <a:p>
            <a:pPr lvl="1" eaLnBrk="1" hangingPunct="1">
              <a:lnSpc>
                <a:spcPct val="80000"/>
              </a:lnSpc>
            </a:pPr>
            <a:endParaRPr lang="en-US" sz="800" smtClean="0"/>
          </a:p>
          <a:p>
            <a:pPr lvl="1" eaLnBrk="1" hangingPunct="1">
              <a:lnSpc>
                <a:spcPct val="80000"/>
              </a:lnSpc>
            </a:pPr>
            <a:r>
              <a:rPr lang="en-US" sz="2000" smtClean="0"/>
              <a:t>Marines that are separated would be eligible for Involuntary Separations Pay</a:t>
            </a:r>
          </a:p>
          <a:p>
            <a:pPr lvl="1" eaLnBrk="1" hangingPunct="1">
              <a:lnSpc>
                <a:spcPct val="80000"/>
              </a:lnSpc>
            </a:pPr>
            <a:endParaRPr lang="en-US" sz="1800" smtClean="0"/>
          </a:p>
        </p:txBody>
      </p:sp>
      <p:sp>
        <p:nvSpPr>
          <p:cNvPr id="23556" name="Slide Number Placeholder 8"/>
          <p:cNvSpPr>
            <a:spLocks noGrp="1"/>
          </p:cNvSpPr>
          <p:nvPr>
            <p:ph type="sldNum" sz="quarter" idx="12"/>
          </p:nvPr>
        </p:nvSpPr>
        <p:spPr>
          <a:noFill/>
        </p:spPr>
        <p:txBody>
          <a:bodyPr/>
          <a:lstStyle/>
          <a:p>
            <a:fld id="{41C1F081-5972-4B19-A4A0-9F700C03E710}" type="slidenum">
              <a:rPr lang="en-US" smtClean="0"/>
              <a:pPr/>
              <a:t>22</a:t>
            </a:fld>
            <a:endParaRPr lang="en-US" smtClean="0"/>
          </a:p>
        </p:txBody>
      </p:sp>
      <p:sp>
        <p:nvSpPr>
          <p:cNvPr id="23557" name="TextBox 4"/>
          <p:cNvSpPr txBox="1">
            <a:spLocks noChangeArrowheads="1"/>
          </p:cNvSpPr>
          <p:nvPr/>
        </p:nvSpPr>
        <p:spPr bwMode="auto">
          <a:xfrm>
            <a:off x="304800" y="5486400"/>
            <a:ext cx="8534400" cy="400050"/>
          </a:xfrm>
          <a:prstGeom prst="rect">
            <a:avLst/>
          </a:prstGeom>
          <a:solidFill>
            <a:srgbClr val="FFFF00"/>
          </a:solidFill>
          <a:ln w="9525">
            <a:solidFill>
              <a:srgbClr val="FF0000"/>
            </a:solidFill>
            <a:miter lim="800000"/>
            <a:headEnd/>
            <a:tailEnd/>
          </a:ln>
        </p:spPr>
        <p:txBody>
          <a:bodyPr>
            <a:spAutoFit/>
          </a:bodyPr>
          <a:lstStyle/>
          <a:p>
            <a:pPr algn="ctr"/>
            <a:r>
              <a:rPr lang="en-US" sz="2000" b="1">
                <a:solidFill>
                  <a:srgbClr val="FF0000"/>
                </a:solidFill>
              </a:rPr>
              <a:t>USMC considers this as Breaking Faith and does not intend to use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6800" y="152400"/>
            <a:ext cx="7772400" cy="1143000"/>
          </a:xfrm>
        </p:spPr>
        <p:txBody>
          <a:bodyPr/>
          <a:lstStyle/>
          <a:p>
            <a:pPr>
              <a:defRPr/>
            </a:pPr>
            <a:r>
              <a:rPr lang="en-US" dirty="0" smtClean="0"/>
              <a:t>How Can I Minimize Impact on Me?</a:t>
            </a:r>
            <a:endParaRPr lang="en-US" dirty="0"/>
          </a:p>
        </p:txBody>
      </p:sp>
      <p:sp>
        <p:nvSpPr>
          <p:cNvPr id="24579" name="Slide Number Placeholder 3"/>
          <p:cNvSpPr>
            <a:spLocks noGrp="1"/>
          </p:cNvSpPr>
          <p:nvPr>
            <p:ph type="sldNum" sz="quarter" idx="12"/>
          </p:nvPr>
        </p:nvSpPr>
        <p:spPr>
          <a:noFill/>
        </p:spPr>
        <p:txBody>
          <a:bodyPr/>
          <a:lstStyle/>
          <a:p>
            <a:fld id="{2F29E7FF-C97B-4D20-AEA6-90D7A5B8D1E3}" type="slidenum">
              <a:rPr lang="en-US" smtClean="0"/>
              <a:pPr/>
              <a:t>23</a:t>
            </a:fld>
            <a:endParaRPr lang="en-US" smtClean="0"/>
          </a:p>
        </p:txBody>
      </p:sp>
      <p:sp>
        <p:nvSpPr>
          <p:cNvPr id="4" name="TextBox 3"/>
          <p:cNvSpPr txBox="1"/>
          <p:nvPr/>
        </p:nvSpPr>
        <p:spPr>
          <a:xfrm>
            <a:off x="3505200" y="2209800"/>
            <a:ext cx="685800" cy="3170238"/>
          </a:xfrm>
          <a:prstGeom prst="rect">
            <a:avLst/>
          </a:prstGeom>
          <a:noFill/>
        </p:spPr>
        <p:txBody>
          <a:bodyPr>
            <a:spAutoFit/>
          </a:bodyPr>
          <a:lstStyle/>
          <a:p>
            <a:pPr>
              <a:defRPr/>
            </a:pPr>
            <a:r>
              <a:rPr lang="en-US" sz="20000" b="1" dirty="0">
                <a:solidFill>
                  <a:srgbClr val="FF0000"/>
                </a:solidFill>
                <a:effectLst>
                  <a:outerShdw blurRad="38100" dist="38100" dir="2700000" algn="tl">
                    <a:srgbClr val="000000">
                      <a:alpha val="43137"/>
                    </a:srgbClr>
                  </a:outerShdw>
                </a:effectLst>
                <a:latin typeface="+mn-lt"/>
                <a:cs typeface="Arial" pitchFamily="34" charset="0"/>
              </a:rPr>
              <a:t>?</a:t>
            </a:r>
          </a:p>
        </p:txBody>
      </p:sp>
      <p:sp>
        <p:nvSpPr>
          <p:cNvPr id="24581" name="TextBox 6"/>
          <p:cNvSpPr txBox="1">
            <a:spLocks noChangeArrowheads="1"/>
          </p:cNvSpPr>
          <p:nvPr/>
        </p:nvSpPr>
        <p:spPr bwMode="auto">
          <a:xfrm>
            <a:off x="901700" y="5562600"/>
            <a:ext cx="7239000" cy="523875"/>
          </a:xfrm>
          <a:prstGeom prst="rect">
            <a:avLst/>
          </a:prstGeom>
          <a:solidFill>
            <a:srgbClr val="FFFF00"/>
          </a:solidFill>
          <a:ln w="9525">
            <a:solidFill>
              <a:srgbClr val="FF0000"/>
            </a:solidFill>
            <a:miter lim="800000"/>
            <a:headEnd/>
            <a:tailEnd/>
          </a:ln>
        </p:spPr>
        <p:txBody>
          <a:bodyPr>
            <a:spAutoFit/>
          </a:bodyPr>
          <a:lstStyle/>
          <a:p>
            <a:pPr algn="ctr"/>
            <a:r>
              <a:rPr lang="en-US" sz="2800" b="1">
                <a:solidFill>
                  <a:srgbClr val="FF0000"/>
                </a:solidFill>
              </a:rPr>
              <a:t>Bring your “A Game” each and every day</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6781800" cy="533400"/>
          </a:xfrm>
        </p:spPr>
        <p:txBody>
          <a:bodyPr/>
          <a:lstStyle/>
          <a:p>
            <a:pPr>
              <a:defRPr/>
            </a:pPr>
            <a:r>
              <a:rPr lang="en-US" dirty="0" smtClean="0"/>
              <a:t>Self-Help Measures</a:t>
            </a:r>
            <a:endParaRPr lang="en-US" dirty="0"/>
          </a:p>
        </p:txBody>
      </p:sp>
      <p:sp>
        <p:nvSpPr>
          <p:cNvPr id="25603" name="Content Placeholder 2"/>
          <p:cNvSpPr>
            <a:spLocks noGrp="1"/>
          </p:cNvSpPr>
          <p:nvPr>
            <p:ph idx="1"/>
          </p:nvPr>
        </p:nvSpPr>
        <p:spPr>
          <a:xfrm>
            <a:off x="152400" y="1600200"/>
            <a:ext cx="8991600" cy="4114800"/>
          </a:xfrm>
        </p:spPr>
        <p:txBody>
          <a:bodyPr/>
          <a:lstStyle/>
          <a:p>
            <a:r>
              <a:rPr lang="en-US" sz="2800" smtClean="0"/>
              <a:t>Ensure your OMPF &amp; MBS are accurate, up-to-date and complete with schools, training, and all fitreps</a:t>
            </a:r>
          </a:p>
          <a:p>
            <a:endParaRPr lang="en-US" sz="1000" smtClean="0"/>
          </a:p>
          <a:p>
            <a:r>
              <a:rPr lang="en-US" sz="2800" b="1" u="sng" smtClean="0"/>
              <a:t>You</a:t>
            </a:r>
            <a:r>
              <a:rPr lang="en-US" sz="2800" smtClean="0"/>
              <a:t> are responsible for the accuracy, quality, and completeness of your records and pictures</a:t>
            </a:r>
          </a:p>
          <a:p>
            <a:endParaRPr lang="en-US" sz="1000" smtClean="0"/>
          </a:p>
          <a:p>
            <a:r>
              <a:rPr lang="en-US" sz="2800" smtClean="0"/>
              <a:t>Contact MMSB early, do not wait until a week prior to your board (or when too late…when you’re passed!)</a:t>
            </a:r>
          </a:p>
        </p:txBody>
      </p:sp>
      <p:sp>
        <p:nvSpPr>
          <p:cNvPr id="25604" name="Rectangle 3"/>
          <p:cNvSpPr>
            <a:spLocks noChangeArrowheads="1"/>
          </p:cNvSpPr>
          <p:nvPr/>
        </p:nvSpPr>
        <p:spPr bwMode="auto">
          <a:xfrm>
            <a:off x="152400" y="5022850"/>
            <a:ext cx="8991600" cy="1262063"/>
          </a:xfrm>
          <a:prstGeom prst="rect">
            <a:avLst/>
          </a:prstGeom>
          <a:noFill/>
          <a:ln w="9525">
            <a:noFill/>
            <a:miter lim="800000"/>
            <a:headEnd/>
            <a:tailEnd/>
          </a:ln>
        </p:spPr>
        <p:txBody>
          <a:bodyPr>
            <a:spAutoFit/>
          </a:bodyPr>
          <a:lstStyle/>
          <a:p>
            <a:pPr algn="ctr">
              <a:buClr>
                <a:srgbClr val="000000"/>
              </a:buClr>
              <a:buSzPct val="46000"/>
            </a:pPr>
            <a:r>
              <a:rPr lang="en-US" sz="2800" b="1">
                <a:solidFill>
                  <a:schemeClr val="tx1"/>
                </a:solidFill>
              </a:rPr>
              <a:t>Bottom Line:</a:t>
            </a:r>
          </a:p>
          <a:p>
            <a:pPr algn="ctr">
              <a:buClr>
                <a:srgbClr val="000000"/>
              </a:buClr>
              <a:buSzPct val="46000"/>
            </a:pPr>
            <a:r>
              <a:rPr lang="en-US" sz="2400" b="1" u="sng">
                <a:solidFill>
                  <a:srgbClr val="FF0000"/>
                </a:solidFill>
              </a:rPr>
              <a:t>Nobody cares about your records </a:t>
            </a:r>
          </a:p>
          <a:p>
            <a:pPr algn="ctr">
              <a:buClr>
                <a:srgbClr val="000000"/>
              </a:buClr>
              <a:buSzPct val="46000"/>
            </a:pPr>
            <a:r>
              <a:rPr lang="en-US" sz="2400" b="1" u="sng">
                <a:solidFill>
                  <a:srgbClr val="FF0000"/>
                </a:solidFill>
              </a:rPr>
              <a:t>as much as you should!</a:t>
            </a:r>
          </a:p>
        </p:txBody>
      </p:sp>
      <p:sp>
        <p:nvSpPr>
          <p:cNvPr id="25605" name="Slide Number Placeholder 3"/>
          <p:cNvSpPr>
            <a:spLocks noGrp="1"/>
          </p:cNvSpPr>
          <p:nvPr>
            <p:ph type="sldNum" sz="quarter" idx="12"/>
          </p:nvPr>
        </p:nvSpPr>
        <p:spPr>
          <a:noFill/>
        </p:spPr>
        <p:txBody>
          <a:bodyPr/>
          <a:lstStyle/>
          <a:p>
            <a:fld id="{B3655FE8-A885-4BBB-BEC3-36A27BCF78EC}" type="slidenum">
              <a:rPr lang="en-US" smtClean="0"/>
              <a:pPr/>
              <a:t>24</a:t>
            </a:fld>
            <a:endParaRPr lang="en-US"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Rectangle 2"/>
          <p:cNvSpPr>
            <a:spLocks noGrp="1" noChangeArrowheads="1"/>
          </p:cNvSpPr>
          <p:nvPr>
            <p:ph type="title"/>
          </p:nvPr>
        </p:nvSpPr>
        <p:spPr>
          <a:xfrm>
            <a:off x="1447800" y="228600"/>
            <a:ext cx="7086600" cy="914400"/>
          </a:xfrm>
        </p:spPr>
        <p:txBody>
          <a:bodyPr/>
          <a:lstStyle/>
          <a:p>
            <a:pPr>
              <a:defRPr/>
            </a:pPr>
            <a:r>
              <a:rPr lang="en-US" sz="4000" dirty="0" smtClean="0"/>
              <a:t>Self-Help Measures</a:t>
            </a:r>
          </a:p>
        </p:txBody>
      </p:sp>
      <p:sp>
        <p:nvSpPr>
          <p:cNvPr id="26627" name="Rectangle 3"/>
          <p:cNvSpPr>
            <a:spLocks noGrp="1" noChangeArrowheads="1"/>
          </p:cNvSpPr>
          <p:nvPr>
            <p:ph type="body" idx="1"/>
          </p:nvPr>
        </p:nvSpPr>
        <p:spPr>
          <a:xfrm>
            <a:off x="228600" y="1676400"/>
            <a:ext cx="8610600" cy="4005263"/>
          </a:xfrm>
        </p:spPr>
        <p:txBody>
          <a:bodyPr/>
          <a:lstStyle/>
          <a:p>
            <a:pPr>
              <a:lnSpc>
                <a:spcPct val="130000"/>
              </a:lnSpc>
              <a:spcBef>
                <a:spcPct val="0"/>
              </a:spcBef>
              <a:buClr>
                <a:srgbClr val="000000"/>
              </a:buClr>
              <a:buSzPct val="70000"/>
            </a:pPr>
            <a:r>
              <a:rPr lang="en-US" sz="2800" smtClean="0">
                <a:solidFill>
                  <a:srgbClr val="000000"/>
                </a:solidFill>
                <a:ea typeface="Arial Unicode MS" pitchFamily="34" charset="-128"/>
                <a:cs typeface="Arial Unicode MS" pitchFamily="34" charset="-128"/>
              </a:rPr>
              <a:t>How to make corrections to your record?</a:t>
            </a:r>
          </a:p>
          <a:p>
            <a:pPr lvl="1">
              <a:lnSpc>
                <a:spcPct val="130000"/>
              </a:lnSpc>
              <a:spcBef>
                <a:spcPct val="0"/>
              </a:spcBef>
              <a:buClr>
                <a:srgbClr val="000000"/>
              </a:buClr>
              <a:buSzPct val="70000"/>
              <a:buFont typeface="Arial" charset="0"/>
              <a:buChar char="•"/>
            </a:pPr>
            <a:r>
              <a:rPr lang="en-US" smtClean="0">
                <a:solidFill>
                  <a:srgbClr val="000000"/>
                </a:solidFill>
                <a:ea typeface="Arial Unicode MS" pitchFamily="34" charset="-128"/>
                <a:cs typeface="Arial Unicode MS" pitchFamily="34" charset="-128"/>
              </a:rPr>
              <a:t>Read the PES Manual MCO P1610.7F</a:t>
            </a:r>
          </a:p>
          <a:p>
            <a:pPr lvl="1">
              <a:lnSpc>
                <a:spcPct val="130000"/>
              </a:lnSpc>
              <a:spcBef>
                <a:spcPct val="0"/>
              </a:spcBef>
              <a:buClr>
                <a:srgbClr val="000000"/>
              </a:buClr>
              <a:buSzPct val="70000"/>
              <a:buFont typeface="Arial" charset="0"/>
              <a:buChar char="•"/>
            </a:pPr>
            <a:r>
              <a:rPr lang="en-US" smtClean="0">
                <a:solidFill>
                  <a:srgbClr val="000000"/>
                </a:solidFill>
                <a:ea typeface="Arial Unicode MS" pitchFamily="34" charset="-128"/>
                <a:cs typeface="Arial Unicode MS" pitchFamily="34" charset="-128"/>
              </a:rPr>
              <a:t>Contact the RS and RO</a:t>
            </a:r>
          </a:p>
          <a:p>
            <a:pPr lvl="1">
              <a:lnSpc>
                <a:spcPct val="130000"/>
              </a:lnSpc>
              <a:spcBef>
                <a:spcPct val="0"/>
              </a:spcBef>
              <a:buClr>
                <a:srgbClr val="000000"/>
              </a:buClr>
              <a:buSzPct val="70000"/>
              <a:buFont typeface="Arial" charset="0"/>
              <a:buChar char="•"/>
            </a:pPr>
            <a:r>
              <a:rPr lang="en-US" smtClean="0">
                <a:solidFill>
                  <a:srgbClr val="000000"/>
                </a:solidFill>
                <a:ea typeface="Arial Unicode MS" pitchFamily="34" charset="-128"/>
                <a:cs typeface="Arial Unicode MS" pitchFamily="34" charset="-128"/>
              </a:rPr>
              <a:t>Use your Chain of Command</a:t>
            </a:r>
          </a:p>
          <a:p>
            <a:pPr lvl="1">
              <a:lnSpc>
                <a:spcPct val="130000"/>
              </a:lnSpc>
              <a:spcBef>
                <a:spcPct val="0"/>
              </a:spcBef>
              <a:buClr>
                <a:srgbClr val="000000"/>
              </a:buClr>
              <a:buSzPct val="70000"/>
              <a:buFontTx/>
              <a:buNone/>
            </a:pPr>
            <a:r>
              <a:rPr lang="en-US" sz="2000" smtClean="0">
                <a:solidFill>
                  <a:srgbClr val="000000"/>
                </a:solidFill>
                <a:ea typeface="Arial Unicode MS" pitchFamily="34" charset="-128"/>
                <a:cs typeface="Arial Unicode MS" pitchFamily="34" charset="-128"/>
              </a:rPr>
              <a:t>		</a:t>
            </a:r>
            <a:r>
              <a:rPr lang="en-US" sz="2400" smtClean="0">
                <a:solidFill>
                  <a:srgbClr val="000000"/>
                </a:solidFill>
                <a:ea typeface="Arial Unicode MS" pitchFamily="34" charset="-128"/>
                <a:cs typeface="Arial Unicode MS" pitchFamily="34" charset="-128"/>
              </a:rPr>
              <a:t>- Career Planner, 1st Sergeant, Sergeant Major, or XO</a:t>
            </a:r>
            <a:endParaRPr lang="en-US" sz="2000" smtClean="0">
              <a:solidFill>
                <a:srgbClr val="000000"/>
              </a:solidFill>
              <a:ea typeface="Arial Unicode MS" pitchFamily="34" charset="-128"/>
              <a:cs typeface="Arial Unicode MS" pitchFamily="34" charset="-128"/>
            </a:endParaRPr>
          </a:p>
          <a:p>
            <a:pPr lvl="1">
              <a:lnSpc>
                <a:spcPct val="130000"/>
              </a:lnSpc>
              <a:spcBef>
                <a:spcPct val="0"/>
              </a:spcBef>
              <a:buClr>
                <a:srgbClr val="000000"/>
              </a:buClr>
              <a:buSzPct val="70000"/>
              <a:buFont typeface="Arial" charset="0"/>
              <a:buChar char="•"/>
            </a:pPr>
            <a:r>
              <a:rPr lang="en-US" smtClean="0">
                <a:solidFill>
                  <a:srgbClr val="000000"/>
                </a:solidFill>
                <a:ea typeface="Arial Unicode MS" pitchFamily="34" charset="-128"/>
                <a:cs typeface="Arial Unicode MS" pitchFamily="34" charset="-128"/>
              </a:rPr>
              <a:t>Contact MMSB</a:t>
            </a:r>
            <a:endParaRPr lang="en-US" smtClean="0">
              <a:solidFill>
                <a:srgbClr val="080808"/>
              </a:solidFill>
              <a:ea typeface="Arial Unicode MS" pitchFamily="34" charset="-128"/>
              <a:cs typeface="Arial Unicode MS" pitchFamily="34" charset="-128"/>
            </a:endParaRPr>
          </a:p>
          <a:p>
            <a:pPr>
              <a:lnSpc>
                <a:spcPct val="90000"/>
              </a:lnSpc>
              <a:spcBef>
                <a:spcPct val="0"/>
              </a:spcBef>
              <a:buSzPct val="70000"/>
              <a:buFont typeface="Wingdings" pitchFamily="2" charset="2"/>
              <a:buChar char="§"/>
            </a:pPr>
            <a:endParaRPr lang="en-US" sz="2800" smtClean="0">
              <a:ea typeface="Arial Unicode MS" pitchFamily="34" charset="-128"/>
              <a:cs typeface="Arial Unicode MS" pitchFamily="34" charset="-128"/>
            </a:endParaRPr>
          </a:p>
        </p:txBody>
      </p:sp>
      <p:sp>
        <p:nvSpPr>
          <p:cNvPr id="26628" name="TextBox 5"/>
          <p:cNvSpPr txBox="1">
            <a:spLocks noChangeArrowheads="1"/>
          </p:cNvSpPr>
          <p:nvPr/>
        </p:nvSpPr>
        <p:spPr bwMode="auto">
          <a:xfrm>
            <a:off x="990600" y="5029200"/>
            <a:ext cx="6172200" cy="1200150"/>
          </a:xfrm>
          <a:prstGeom prst="rect">
            <a:avLst/>
          </a:prstGeom>
          <a:noFill/>
          <a:ln w="9525">
            <a:noFill/>
            <a:miter lim="800000"/>
            <a:headEnd/>
            <a:tailEnd/>
          </a:ln>
        </p:spPr>
        <p:txBody>
          <a:bodyPr>
            <a:spAutoFit/>
          </a:bodyPr>
          <a:lstStyle/>
          <a:p>
            <a:r>
              <a:rPr lang="en-US" sz="2400" b="1">
                <a:solidFill>
                  <a:schemeClr val="tx1"/>
                </a:solidFill>
              </a:rPr>
              <a:t>Career Counselors</a:t>
            </a:r>
          </a:p>
          <a:p>
            <a:r>
              <a:rPr lang="en-US" sz="2400" b="1">
                <a:solidFill>
                  <a:schemeClr val="tx1"/>
                </a:solidFill>
              </a:rPr>
              <a:t>Officer:  (703) 784-9281 / (800) 634-7988</a:t>
            </a:r>
          </a:p>
          <a:p>
            <a:r>
              <a:rPr lang="en-US" sz="2400" b="1">
                <a:solidFill>
                  <a:schemeClr val="tx1"/>
                </a:solidFill>
              </a:rPr>
              <a:t>Enlisted:  (703) 784-9241 / (800) 833-2320</a:t>
            </a:r>
          </a:p>
        </p:txBody>
      </p:sp>
      <p:sp>
        <p:nvSpPr>
          <p:cNvPr id="26629" name="Slide Number Placeholder 3"/>
          <p:cNvSpPr>
            <a:spLocks noGrp="1"/>
          </p:cNvSpPr>
          <p:nvPr>
            <p:ph type="sldNum" sz="quarter" idx="12"/>
          </p:nvPr>
        </p:nvSpPr>
        <p:spPr>
          <a:noFill/>
        </p:spPr>
        <p:txBody>
          <a:bodyPr/>
          <a:lstStyle/>
          <a:p>
            <a:fld id="{5CE47837-003E-4032-99B9-C88CFEA92D68}" type="slidenum">
              <a:rPr lang="en-US" smtClean="0"/>
              <a:pPr/>
              <a:t>25</a:t>
            </a:fld>
            <a:endParaRPr 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Rectangle 2"/>
          <p:cNvSpPr>
            <a:spLocks noGrp="1" noChangeArrowheads="1"/>
          </p:cNvSpPr>
          <p:nvPr>
            <p:ph type="title"/>
          </p:nvPr>
        </p:nvSpPr>
        <p:spPr>
          <a:xfrm>
            <a:off x="1219200" y="228600"/>
            <a:ext cx="7086600" cy="914400"/>
          </a:xfrm>
        </p:spPr>
        <p:txBody>
          <a:bodyPr/>
          <a:lstStyle/>
          <a:p>
            <a:pPr>
              <a:defRPr/>
            </a:pPr>
            <a:r>
              <a:rPr lang="en-US" sz="4000" dirty="0" smtClean="0"/>
              <a:t>What NOT To Do</a:t>
            </a:r>
          </a:p>
        </p:txBody>
      </p:sp>
      <p:sp>
        <p:nvSpPr>
          <p:cNvPr id="27651" name="TextBox 5"/>
          <p:cNvSpPr txBox="1">
            <a:spLocks noChangeArrowheads="1"/>
          </p:cNvSpPr>
          <p:nvPr/>
        </p:nvSpPr>
        <p:spPr bwMode="auto">
          <a:xfrm>
            <a:off x="1600200" y="5029200"/>
            <a:ext cx="5105400" cy="708025"/>
          </a:xfrm>
          <a:prstGeom prst="rect">
            <a:avLst/>
          </a:prstGeom>
          <a:noFill/>
          <a:ln w="9525">
            <a:noFill/>
            <a:miter lim="800000"/>
            <a:headEnd/>
            <a:tailEnd/>
          </a:ln>
        </p:spPr>
        <p:txBody>
          <a:bodyPr>
            <a:spAutoFit/>
          </a:bodyPr>
          <a:lstStyle/>
          <a:p>
            <a:pPr marL="0" lvl="2"/>
            <a:r>
              <a:rPr lang="en-US" sz="2000">
                <a:solidFill>
                  <a:schemeClr val="tx1"/>
                </a:solidFill>
              </a:rPr>
              <a:t>MMSB-20 Photo Support: 703-784-3738 </a:t>
            </a:r>
          </a:p>
          <a:p>
            <a:pPr marL="0" lvl="2"/>
            <a:r>
              <a:rPr lang="en-US" sz="2000">
                <a:solidFill>
                  <a:schemeClr val="tx1"/>
                </a:solidFill>
              </a:rPr>
              <a:t>Email: </a:t>
            </a:r>
            <a:r>
              <a:rPr lang="en-US" sz="2000" u="sng">
                <a:solidFill>
                  <a:schemeClr val="tx1"/>
                </a:solidFill>
              </a:rPr>
              <a:t>mmsb.photo@usmc.mil</a:t>
            </a:r>
            <a:r>
              <a:rPr lang="en-US" sz="2000">
                <a:solidFill>
                  <a:schemeClr val="tx1"/>
                </a:solidFill>
              </a:rPr>
              <a:t> </a:t>
            </a:r>
            <a:endParaRPr lang="en-US">
              <a:solidFill>
                <a:schemeClr val="tx1"/>
              </a:solidFill>
            </a:endParaRPr>
          </a:p>
        </p:txBody>
      </p:sp>
      <p:sp>
        <p:nvSpPr>
          <p:cNvPr id="27652" name="TextBox 6"/>
          <p:cNvSpPr txBox="1">
            <a:spLocks noChangeArrowheads="1"/>
          </p:cNvSpPr>
          <p:nvPr/>
        </p:nvSpPr>
        <p:spPr bwMode="auto">
          <a:xfrm>
            <a:off x="152400" y="1600200"/>
            <a:ext cx="6324600" cy="2832100"/>
          </a:xfrm>
          <a:prstGeom prst="rect">
            <a:avLst/>
          </a:prstGeom>
          <a:noFill/>
          <a:ln w="9525">
            <a:noFill/>
            <a:miter lim="800000"/>
            <a:headEnd/>
            <a:tailEnd/>
          </a:ln>
        </p:spPr>
        <p:txBody>
          <a:bodyPr>
            <a:spAutoFit/>
          </a:bodyPr>
          <a:lstStyle/>
          <a:p>
            <a:pPr algn="ctr"/>
            <a:r>
              <a:rPr lang="en-US" sz="2400" b="1" u="sng">
                <a:solidFill>
                  <a:schemeClr val="tx1"/>
                </a:solidFill>
              </a:rPr>
              <a:t>Promotion Photos</a:t>
            </a:r>
          </a:p>
          <a:p>
            <a:pPr algn="ctr"/>
            <a:endParaRPr lang="en-US" u="sng">
              <a:solidFill>
                <a:srgbClr val="FF0000"/>
              </a:solidFill>
            </a:endParaRPr>
          </a:p>
          <a:p>
            <a:r>
              <a:rPr lang="en-US" sz="2000" b="1" u="sng">
                <a:solidFill>
                  <a:schemeClr val="tx1"/>
                </a:solidFill>
              </a:rPr>
              <a:t>FY11 GySgt board</a:t>
            </a:r>
          </a:p>
          <a:p>
            <a:pPr lvl="1">
              <a:buFont typeface="Wingdings" pitchFamily="2" charset="2"/>
              <a:buChar char="§"/>
            </a:pPr>
            <a:r>
              <a:rPr lang="en-US" sz="2000">
                <a:solidFill>
                  <a:schemeClr val="tx1"/>
                </a:solidFill>
              </a:rPr>
              <a:t> 6818 Marines eligible</a:t>
            </a:r>
          </a:p>
          <a:p>
            <a:pPr lvl="1">
              <a:buFont typeface="Wingdings" pitchFamily="2" charset="2"/>
              <a:buChar char="§"/>
            </a:pPr>
            <a:r>
              <a:rPr lang="en-US" sz="2000">
                <a:solidFill>
                  <a:schemeClr val="tx1"/>
                </a:solidFill>
              </a:rPr>
              <a:t> 2781-41% missing photos 1 week prior</a:t>
            </a:r>
          </a:p>
          <a:p>
            <a:pPr lvl="1">
              <a:buFont typeface="Wingdings" pitchFamily="2" charset="2"/>
              <a:buChar char="§"/>
            </a:pPr>
            <a:r>
              <a:rPr lang="en-US" sz="2000">
                <a:solidFill>
                  <a:schemeClr val="tx1"/>
                </a:solidFill>
              </a:rPr>
              <a:t> 1768-26% missing photos at convening date</a:t>
            </a:r>
          </a:p>
          <a:p>
            <a:pPr>
              <a:buFont typeface="Arial" charset="0"/>
              <a:buChar char="•"/>
            </a:pPr>
            <a:endParaRPr lang="en-US" sz="2000">
              <a:solidFill>
                <a:schemeClr val="tx1"/>
              </a:solidFill>
            </a:endParaRPr>
          </a:p>
          <a:p>
            <a:r>
              <a:rPr lang="en-US" sz="2000">
                <a:solidFill>
                  <a:schemeClr val="tx1"/>
                </a:solidFill>
              </a:rPr>
              <a:t>*Note* Photos must be taken within 12 months of your board and properly certified per MarAdmin 003/09</a:t>
            </a:r>
          </a:p>
        </p:txBody>
      </p:sp>
      <p:pic>
        <p:nvPicPr>
          <p:cNvPr id="27653" name="Picture 6"/>
          <p:cNvPicPr>
            <a:picLocks noChangeAspect="1" noChangeArrowheads="1"/>
          </p:cNvPicPr>
          <p:nvPr/>
        </p:nvPicPr>
        <p:blipFill>
          <a:blip r:embed="rId3" cstate="print"/>
          <a:srcRect/>
          <a:stretch>
            <a:fillRect/>
          </a:stretch>
        </p:blipFill>
        <p:spPr bwMode="auto">
          <a:xfrm>
            <a:off x="6629400" y="1590675"/>
            <a:ext cx="2120900" cy="5181600"/>
          </a:xfrm>
          <a:prstGeom prst="rect">
            <a:avLst/>
          </a:prstGeom>
          <a:noFill/>
          <a:ln w="12700">
            <a:noFill/>
            <a:miter lim="800000"/>
            <a:headEnd/>
            <a:tailEnd/>
          </a:ln>
        </p:spPr>
      </p:pic>
      <p:sp>
        <p:nvSpPr>
          <p:cNvPr id="27654" name="Slide Number Placeholder 3"/>
          <p:cNvSpPr>
            <a:spLocks noGrp="1"/>
          </p:cNvSpPr>
          <p:nvPr>
            <p:ph type="sldNum" sz="quarter" idx="12"/>
          </p:nvPr>
        </p:nvSpPr>
        <p:spPr>
          <a:noFill/>
        </p:spPr>
        <p:txBody>
          <a:bodyPr/>
          <a:lstStyle/>
          <a:p>
            <a:fld id="{CC8B104D-4B6B-42AC-8D90-B3220B9250D3}" type="slidenum">
              <a:rPr lang="en-US" smtClean="0"/>
              <a:pPr/>
              <a:t>26</a:t>
            </a:fld>
            <a:endParaRPr 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Rectangle 2"/>
          <p:cNvSpPr>
            <a:spLocks noGrp="1" noChangeArrowheads="1"/>
          </p:cNvSpPr>
          <p:nvPr>
            <p:ph type="title"/>
          </p:nvPr>
        </p:nvSpPr>
        <p:spPr>
          <a:xfrm>
            <a:off x="1447800" y="228600"/>
            <a:ext cx="7086600" cy="914400"/>
          </a:xfrm>
        </p:spPr>
        <p:txBody>
          <a:bodyPr/>
          <a:lstStyle/>
          <a:p>
            <a:pPr>
              <a:defRPr/>
            </a:pPr>
            <a:r>
              <a:rPr lang="en-US" sz="4000" dirty="0" smtClean="0"/>
              <a:t>Transition Assistance</a:t>
            </a:r>
          </a:p>
        </p:txBody>
      </p:sp>
      <p:sp>
        <p:nvSpPr>
          <p:cNvPr id="28675" name="Rectangle 5"/>
          <p:cNvSpPr>
            <a:spLocks noChangeArrowheads="1"/>
          </p:cNvSpPr>
          <p:nvPr/>
        </p:nvSpPr>
        <p:spPr bwMode="auto">
          <a:xfrm>
            <a:off x="0" y="1524000"/>
            <a:ext cx="9144000" cy="5108575"/>
          </a:xfrm>
          <a:prstGeom prst="rect">
            <a:avLst/>
          </a:prstGeom>
          <a:noFill/>
          <a:ln w="9525">
            <a:noFill/>
            <a:miter lim="800000"/>
            <a:headEnd/>
            <a:tailEnd/>
          </a:ln>
        </p:spPr>
        <p:txBody>
          <a:bodyPr>
            <a:spAutoFit/>
          </a:bodyPr>
          <a:lstStyle/>
          <a:p>
            <a:pPr>
              <a:buFont typeface="Arial" charset="0"/>
              <a:buChar char="•"/>
            </a:pPr>
            <a:r>
              <a:rPr lang="en-US" sz="1800">
                <a:solidFill>
                  <a:schemeClr val="tx1"/>
                </a:solidFill>
                <a:ea typeface="宋体" pitchFamily="2" charset="-122"/>
                <a:cs typeface="Times New Roman" pitchFamily="18" charset="0"/>
              </a:rPr>
              <a:t>  </a:t>
            </a:r>
            <a:r>
              <a:rPr lang="en-US" sz="2000">
                <a:solidFill>
                  <a:schemeClr val="tx1"/>
                </a:solidFill>
                <a:ea typeface="宋体" pitchFamily="2" charset="-122"/>
                <a:cs typeface="Times New Roman" pitchFamily="18" charset="0"/>
              </a:rPr>
              <a:t>Transition Assistance Management Program (TAMP) is being renovated and  integrated into the life-cycle of a Marine from recruitment, through separation or retirement, and through Veteran Marine status.</a:t>
            </a:r>
          </a:p>
          <a:p>
            <a:r>
              <a:rPr lang="en-US" sz="1000">
                <a:solidFill>
                  <a:schemeClr val="tx1"/>
                </a:solidFill>
                <a:ea typeface="宋体" pitchFamily="2" charset="-122"/>
                <a:cs typeface="Times New Roman" pitchFamily="18" charset="0"/>
              </a:rPr>
              <a:t>  </a:t>
            </a:r>
          </a:p>
          <a:p>
            <a:pPr>
              <a:buFont typeface="Arial" charset="0"/>
              <a:buChar char="•"/>
            </a:pPr>
            <a:r>
              <a:rPr lang="en-US" sz="2000">
                <a:solidFill>
                  <a:schemeClr val="tx1"/>
                </a:solidFill>
                <a:ea typeface="宋体" pitchFamily="2" charset="-122"/>
                <a:cs typeface="Times New Roman" pitchFamily="18" charset="0"/>
              </a:rPr>
              <a:t>  We’ve transformed our Transition Readiness Seminar from a mass training event, into an individualized and practical learning experience with specific transition readiness standards that are effective and beneficial to Marines. The revised five-day Transition Readiness Seminar includes two days of mandatory standardized core curriculum with four well defined military-civilian pathways:  </a:t>
            </a:r>
          </a:p>
          <a:p>
            <a:pPr lvl="1">
              <a:buFont typeface="Arial" charset="0"/>
              <a:buChar char="•"/>
            </a:pPr>
            <a:r>
              <a:rPr lang="en-US" sz="2000">
                <a:solidFill>
                  <a:schemeClr val="tx1"/>
                </a:solidFill>
                <a:ea typeface="宋体" pitchFamily="2" charset="-122"/>
                <a:cs typeface="Times New Roman" pitchFamily="18" charset="0"/>
              </a:rPr>
              <a:t> University/College</a:t>
            </a:r>
          </a:p>
          <a:p>
            <a:pPr lvl="1">
              <a:buFont typeface="Arial" charset="0"/>
              <a:buChar char="•"/>
            </a:pPr>
            <a:r>
              <a:rPr lang="en-US" sz="2000">
                <a:solidFill>
                  <a:schemeClr val="tx1"/>
                </a:solidFill>
                <a:ea typeface="宋体" pitchFamily="2" charset="-122"/>
                <a:cs typeface="Times New Roman" pitchFamily="18" charset="0"/>
              </a:rPr>
              <a:t> Vocational/Technical training</a:t>
            </a:r>
          </a:p>
          <a:p>
            <a:pPr lvl="1">
              <a:buFont typeface="Arial" charset="0"/>
              <a:buChar char="•"/>
            </a:pPr>
            <a:r>
              <a:rPr lang="en-US" sz="2000">
                <a:solidFill>
                  <a:schemeClr val="tx1"/>
                </a:solidFill>
                <a:ea typeface="宋体" pitchFamily="2" charset="-122"/>
                <a:cs typeface="Times New Roman" pitchFamily="18" charset="0"/>
              </a:rPr>
              <a:t> Employment</a:t>
            </a:r>
          </a:p>
          <a:p>
            <a:pPr lvl="1">
              <a:buFont typeface="Arial" charset="0"/>
              <a:buChar char="•"/>
            </a:pPr>
            <a:r>
              <a:rPr lang="en-US" sz="2000">
                <a:solidFill>
                  <a:schemeClr val="tx1"/>
                </a:solidFill>
                <a:ea typeface="宋体" pitchFamily="2" charset="-122"/>
                <a:cs typeface="Times New Roman" pitchFamily="18" charset="0"/>
              </a:rPr>
              <a:t> Entrepreneurial Endeavors </a:t>
            </a:r>
          </a:p>
          <a:p>
            <a:pPr>
              <a:buFont typeface="Arial" charset="0"/>
              <a:buChar char="•"/>
            </a:pPr>
            <a:endParaRPr lang="en-US" sz="1000">
              <a:solidFill>
                <a:schemeClr val="tx1"/>
              </a:solidFill>
              <a:ea typeface="宋体" pitchFamily="2" charset="-122"/>
              <a:cs typeface="Times New Roman" pitchFamily="18" charset="0"/>
            </a:endParaRPr>
          </a:p>
          <a:p>
            <a:pPr>
              <a:buFont typeface="Arial" charset="0"/>
              <a:buChar char="•"/>
            </a:pPr>
            <a:r>
              <a:rPr lang="en-US" sz="2000">
                <a:solidFill>
                  <a:schemeClr val="tx1"/>
                </a:solidFill>
                <a:ea typeface="宋体" pitchFamily="2" charset="-122"/>
                <a:cs typeface="Times New Roman" pitchFamily="18" charset="0"/>
              </a:rPr>
              <a:t>  In this new system, a Marine will choose the pathway that best meets his or her future goals and will have access to individual counseling services related to each pathway.  </a:t>
            </a:r>
          </a:p>
        </p:txBody>
      </p:sp>
      <p:sp>
        <p:nvSpPr>
          <p:cNvPr id="28676" name="Slide Number Placeholder 3"/>
          <p:cNvSpPr>
            <a:spLocks noGrp="1"/>
          </p:cNvSpPr>
          <p:nvPr>
            <p:ph type="sldNum" sz="quarter" idx="12"/>
          </p:nvPr>
        </p:nvSpPr>
        <p:spPr>
          <a:noFill/>
        </p:spPr>
        <p:txBody>
          <a:bodyPr/>
          <a:lstStyle/>
          <a:p>
            <a:fld id="{5EDE03B9-090A-4F7D-B7E2-FADAFD4FA0C7}" type="slidenum">
              <a:rPr lang="en-US" smtClean="0"/>
              <a:pPr/>
              <a:t>27</a:t>
            </a:fld>
            <a:endParaRPr lang="en-US"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086600" cy="1295400"/>
          </a:xfrm>
        </p:spPr>
        <p:txBody>
          <a:bodyPr/>
          <a:lstStyle/>
          <a:p>
            <a:pPr>
              <a:defRPr/>
            </a:pPr>
            <a:r>
              <a:rPr lang="en-US" dirty="0" smtClean="0"/>
              <a:t>Bottom Line</a:t>
            </a:r>
            <a:endParaRPr lang="en-US" dirty="0"/>
          </a:p>
        </p:txBody>
      </p:sp>
      <p:sp>
        <p:nvSpPr>
          <p:cNvPr id="29699" name="Content Placeholder 2"/>
          <p:cNvSpPr>
            <a:spLocks noGrp="1"/>
          </p:cNvSpPr>
          <p:nvPr>
            <p:ph idx="1"/>
          </p:nvPr>
        </p:nvSpPr>
        <p:spPr>
          <a:xfrm>
            <a:off x="228600" y="1676400"/>
            <a:ext cx="8763000" cy="4419600"/>
          </a:xfrm>
        </p:spPr>
        <p:txBody>
          <a:bodyPr/>
          <a:lstStyle/>
          <a:p>
            <a:r>
              <a:rPr lang="en-US" sz="2800" b="1" smtClean="0"/>
              <a:t>Every voluntary force shaping tool will be used to the maximum extent</a:t>
            </a:r>
          </a:p>
          <a:p>
            <a:endParaRPr lang="en-US" sz="500" b="1" smtClean="0"/>
          </a:p>
          <a:p>
            <a:r>
              <a:rPr lang="en-US" sz="2800" b="1" smtClean="0"/>
              <a:t>Involuntary force shaping tools only necessary if voluntary separations are insufficient </a:t>
            </a:r>
          </a:p>
          <a:p>
            <a:endParaRPr lang="en-US" sz="500" b="1" smtClean="0"/>
          </a:p>
          <a:p>
            <a:pPr>
              <a:buFontTx/>
              <a:buNone/>
            </a:pPr>
            <a:r>
              <a:rPr lang="en-US" sz="100" smtClean="0"/>
              <a:t> </a:t>
            </a:r>
            <a:endParaRPr lang="en-US" sz="500" smtClean="0"/>
          </a:p>
          <a:p>
            <a:r>
              <a:rPr lang="en-US" sz="2800" b="1" smtClean="0"/>
              <a:t>Must proactively address your future</a:t>
            </a:r>
          </a:p>
          <a:p>
            <a:pPr lvl="1"/>
            <a:r>
              <a:rPr lang="en-US" sz="2400" b="1" smtClean="0"/>
              <a:t>Go to TAMP whether you’re planning to get out or not</a:t>
            </a:r>
          </a:p>
          <a:p>
            <a:pPr lvl="1"/>
            <a:r>
              <a:rPr lang="en-US" sz="2400" b="1" smtClean="0"/>
              <a:t>Ensure your record is correct</a:t>
            </a:r>
          </a:p>
          <a:p>
            <a:pPr lvl="1"/>
            <a:r>
              <a:rPr lang="en-US" sz="2400" b="1" smtClean="0"/>
              <a:t>Ensure training, PME, and other standards are met</a:t>
            </a:r>
          </a:p>
          <a:p>
            <a:pPr lvl="1"/>
            <a:r>
              <a:rPr lang="en-US" sz="2400" b="1" smtClean="0"/>
              <a:t>Be ready for boards (promotion, career desig, etc.)</a:t>
            </a:r>
          </a:p>
          <a:p>
            <a:pPr lvl="1"/>
            <a:r>
              <a:rPr lang="en-US" sz="2400" b="1" smtClean="0"/>
              <a:t>Apply for re-enlistment at first opportunity</a:t>
            </a:r>
          </a:p>
          <a:p>
            <a:endParaRPr lang="en-US" sz="1400" smtClean="0"/>
          </a:p>
          <a:p>
            <a:pPr lvl="2">
              <a:buFontTx/>
              <a:buNone/>
            </a:pPr>
            <a:endParaRPr lang="en-US" smtClean="0"/>
          </a:p>
          <a:p>
            <a:pPr lvl="1"/>
            <a:endParaRPr lang="en-US" smtClean="0"/>
          </a:p>
        </p:txBody>
      </p:sp>
      <p:sp>
        <p:nvSpPr>
          <p:cNvPr id="29700" name="Slide Number Placeholder 3"/>
          <p:cNvSpPr>
            <a:spLocks noGrp="1"/>
          </p:cNvSpPr>
          <p:nvPr>
            <p:ph type="sldNum" sz="quarter" idx="12"/>
          </p:nvPr>
        </p:nvSpPr>
        <p:spPr>
          <a:noFill/>
        </p:spPr>
        <p:txBody>
          <a:bodyPr/>
          <a:lstStyle/>
          <a:p>
            <a:fld id="{06A6A84B-5BD9-4E09-980B-8F06EAAE2152}" type="slidenum">
              <a:rPr lang="en-US" smtClean="0"/>
              <a:pPr/>
              <a:t>28</a:t>
            </a:fld>
            <a:endParaRPr lang="en-US"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6800" y="152400"/>
            <a:ext cx="7772400" cy="1143000"/>
          </a:xfrm>
        </p:spPr>
        <p:txBody>
          <a:bodyPr/>
          <a:lstStyle/>
          <a:p>
            <a:pPr>
              <a:defRPr/>
            </a:pPr>
            <a:r>
              <a:rPr lang="en-US" dirty="0" smtClean="0"/>
              <a:t>Questions?</a:t>
            </a:r>
            <a:endParaRPr lang="en-US" dirty="0"/>
          </a:p>
        </p:txBody>
      </p:sp>
      <p:sp>
        <p:nvSpPr>
          <p:cNvPr id="30723" name="Slide Number Placeholder 3"/>
          <p:cNvSpPr>
            <a:spLocks noGrp="1"/>
          </p:cNvSpPr>
          <p:nvPr>
            <p:ph type="sldNum" sz="quarter" idx="12"/>
          </p:nvPr>
        </p:nvSpPr>
        <p:spPr>
          <a:noFill/>
        </p:spPr>
        <p:txBody>
          <a:bodyPr/>
          <a:lstStyle/>
          <a:p>
            <a:fld id="{EA0B1894-C17D-476D-9EAF-7219A6C61D75}" type="slidenum">
              <a:rPr lang="en-US" smtClean="0"/>
              <a:pPr/>
              <a:t>29</a:t>
            </a:fld>
            <a:endParaRPr lang="en-US" smtClean="0"/>
          </a:p>
        </p:txBody>
      </p:sp>
      <p:sp>
        <p:nvSpPr>
          <p:cNvPr id="4" name="TextBox 3"/>
          <p:cNvSpPr txBox="1"/>
          <p:nvPr/>
        </p:nvSpPr>
        <p:spPr>
          <a:xfrm>
            <a:off x="3505200" y="2209800"/>
            <a:ext cx="685800" cy="3170238"/>
          </a:xfrm>
          <a:prstGeom prst="rect">
            <a:avLst/>
          </a:prstGeom>
          <a:noFill/>
        </p:spPr>
        <p:txBody>
          <a:bodyPr>
            <a:spAutoFit/>
          </a:bodyPr>
          <a:lstStyle/>
          <a:p>
            <a:pPr>
              <a:defRPr/>
            </a:pPr>
            <a:r>
              <a:rPr lang="en-US" sz="20000" b="1" dirty="0">
                <a:solidFill>
                  <a:srgbClr val="FF0000"/>
                </a:solidFill>
                <a:effectLst>
                  <a:outerShdw blurRad="38100" dist="38100" dir="2700000" algn="tl">
                    <a:srgbClr val="000000">
                      <a:alpha val="43137"/>
                    </a:srgbClr>
                  </a:outerShdw>
                </a:effectLst>
                <a:latin typeface="+mn-lt"/>
                <a:cs typeface="Arial" pitchFamily="34" charset="0"/>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19200" y="152400"/>
            <a:ext cx="7239000" cy="1143000"/>
          </a:xfrm>
        </p:spPr>
        <p:txBody>
          <a:bodyPr/>
          <a:lstStyle/>
          <a:p>
            <a:pPr>
              <a:defRPr/>
            </a:pPr>
            <a:r>
              <a:rPr lang="en-US" dirty="0" smtClean="0"/>
              <a:t>Background</a:t>
            </a:r>
            <a:endParaRPr lang="en-US" dirty="0"/>
          </a:p>
        </p:txBody>
      </p:sp>
      <p:sp>
        <p:nvSpPr>
          <p:cNvPr id="5123" name="Content Placeholder 3"/>
          <p:cNvSpPr>
            <a:spLocks noGrp="1"/>
          </p:cNvSpPr>
          <p:nvPr>
            <p:ph idx="1"/>
          </p:nvPr>
        </p:nvSpPr>
        <p:spPr>
          <a:xfrm>
            <a:off x="0" y="1676400"/>
            <a:ext cx="9144000" cy="4495800"/>
          </a:xfrm>
        </p:spPr>
        <p:txBody>
          <a:bodyPr/>
          <a:lstStyle/>
          <a:p>
            <a:pPr>
              <a:defRPr/>
            </a:pPr>
            <a:r>
              <a:rPr lang="en-US" sz="2800" b="1" dirty="0" smtClean="0"/>
              <a:t>We’ve been through this before…</a:t>
            </a:r>
          </a:p>
          <a:p>
            <a:pPr lvl="1">
              <a:defRPr/>
            </a:pPr>
            <a:r>
              <a:rPr lang="en-US" sz="2400" b="1" dirty="0" smtClean="0"/>
              <a:t>Post World War II</a:t>
            </a:r>
          </a:p>
          <a:p>
            <a:pPr lvl="2">
              <a:defRPr/>
            </a:pPr>
            <a:r>
              <a:rPr lang="en-US" sz="2000" b="1" dirty="0" smtClean="0"/>
              <a:t>1945 E/S 475,000 down to </a:t>
            </a:r>
            <a:r>
              <a:rPr lang="en-US" sz="2000" b="1" dirty="0" smtClean="0">
                <a:solidFill>
                  <a:srgbClr val="FF0000"/>
                </a:solidFill>
              </a:rPr>
              <a:t>75,000</a:t>
            </a:r>
            <a:r>
              <a:rPr lang="en-US" sz="2000" b="1" dirty="0" smtClean="0"/>
              <a:t> by end of 1950 (~80K / year)</a:t>
            </a:r>
          </a:p>
          <a:p>
            <a:pPr lvl="1">
              <a:defRPr/>
            </a:pPr>
            <a:r>
              <a:rPr lang="en-US" sz="2400" b="1" dirty="0" smtClean="0"/>
              <a:t>Post Korea</a:t>
            </a:r>
          </a:p>
          <a:p>
            <a:pPr lvl="2">
              <a:defRPr/>
            </a:pPr>
            <a:r>
              <a:rPr lang="en-US" sz="2000" b="1" dirty="0" smtClean="0"/>
              <a:t>1953 E/S 250,000 down to 190,000 by end of 1958 (~12K per year)</a:t>
            </a:r>
          </a:p>
          <a:p>
            <a:pPr lvl="1">
              <a:defRPr/>
            </a:pPr>
            <a:r>
              <a:rPr lang="en-US" sz="2400" b="1" dirty="0" smtClean="0"/>
              <a:t>Vietnam Era</a:t>
            </a:r>
          </a:p>
          <a:p>
            <a:pPr lvl="2">
              <a:defRPr/>
            </a:pPr>
            <a:r>
              <a:rPr lang="en-US" sz="2000" b="1" dirty="0" smtClean="0"/>
              <a:t>1969 E/S 310,000 down to 189,000 by end of 1974 (~24K per year)</a:t>
            </a:r>
          </a:p>
          <a:p>
            <a:pPr lvl="1">
              <a:defRPr/>
            </a:pPr>
            <a:r>
              <a:rPr lang="en-US" sz="2400" b="1" dirty="0" smtClean="0"/>
              <a:t>Post Cold War/Desert Storm</a:t>
            </a:r>
          </a:p>
          <a:p>
            <a:pPr lvl="2">
              <a:defRPr/>
            </a:pPr>
            <a:r>
              <a:rPr lang="en-US" sz="2000" b="1" dirty="0" smtClean="0"/>
              <a:t>1990 E/S 197,000 down to 174,000 by end of 1994 (~6K per year)</a:t>
            </a:r>
          </a:p>
          <a:p>
            <a:pPr lvl="1">
              <a:defRPr/>
            </a:pPr>
            <a:r>
              <a:rPr lang="en-US" sz="2400" b="1" dirty="0" smtClean="0"/>
              <a:t>Current</a:t>
            </a:r>
          </a:p>
          <a:p>
            <a:pPr lvl="2">
              <a:defRPr/>
            </a:pPr>
            <a:r>
              <a:rPr lang="en-US" sz="2000" b="1" dirty="0" smtClean="0"/>
              <a:t>2012 E/S 202,100 down to 182,100 by end of 2016 (~5K per year)</a:t>
            </a:r>
          </a:p>
          <a:p>
            <a:pPr lvl="2">
              <a:defRPr/>
            </a:pPr>
            <a:endParaRPr lang="en-US" sz="2000" b="1" dirty="0" smtClean="0"/>
          </a:p>
          <a:p>
            <a:pPr>
              <a:defRPr/>
            </a:pPr>
            <a:endParaRPr lang="en-US" sz="1000" b="1" dirty="0" smtClean="0"/>
          </a:p>
          <a:p>
            <a:pPr>
              <a:defRPr/>
            </a:pPr>
            <a:endParaRPr lang="en-US" sz="1050" b="1" dirty="0" smtClean="0"/>
          </a:p>
          <a:p>
            <a:pPr>
              <a:buFontTx/>
              <a:buNone/>
              <a:defRPr/>
            </a:pPr>
            <a:endParaRPr lang="en-US" sz="2800" b="1" dirty="0" smtClean="0"/>
          </a:p>
          <a:p>
            <a:pPr>
              <a:buFontTx/>
              <a:buNone/>
              <a:defRPr/>
            </a:pPr>
            <a:r>
              <a:rPr lang="en-US" sz="2800" b="1" dirty="0" smtClean="0"/>
              <a:t>	</a:t>
            </a:r>
          </a:p>
          <a:p>
            <a:pPr>
              <a:defRPr/>
            </a:pPr>
            <a:endParaRPr lang="en-US" sz="2800" dirty="0" smtClean="0"/>
          </a:p>
        </p:txBody>
      </p:sp>
      <p:sp>
        <p:nvSpPr>
          <p:cNvPr id="4100" name="Slide Number Placeholder 1"/>
          <p:cNvSpPr>
            <a:spLocks noGrp="1"/>
          </p:cNvSpPr>
          <p:nvPr>
            <p:ph type="sldNum" sz="quarter" idx="12"/>
          </p:nvPr>
        </p:nvSpPr>
        <p:spPr>
          <a:noFill/>
        </p:spPr>
        <p:txBody>
          <a:bodyPr/>
          <a:lstStyle/>
          <a:p>
            <a:fld id="{8D17B669-E1D8-4149-82EA-FC1DCBC25582}" type="slidenum">
              <a:rPr lang="en-US" smtClean="0"/>
              <a:pPr/>
              <a:t>3</a:t>
            </a:fld>
            <a:endParaRPr 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66800" y="152400"/>
            <a:ext cx="7239000" cy="1143000"/>
          </a:xfrm>
        </p:spPr>
        <p:txBody>
          <a:bodyPr/>
          <a:lstStyle/>
          <a:p>
            <a:pPr>
              <a:defRPr/>
            </a:pPr>
            <a:r>
              <a:rPr lang="en-US" dirty="0" smtClean="0"/>
              <a:t>Our Marine Corps</a:t>
            </a:r>
            <a:endParaRPr lang="en-US" dirty="0"/>
          </a:p>
        </p:txBody>
      </p:sp>
      <p:sp>
        <p:nvSpPr>
          <p:cNvPr id="5123" name="Content Placeholder 3"/>
          <p:cNvSpPr>
            <a:spLocks noGrp="1"/>
          </p:cNvSpPr>
          <p:nvPr>
            <p:ph idx="1"/>
          </p:nvPr>
        </p:nvSpPr>
        <p:spPr>
          <a:xfrm>
            <a:off x="152400" y="1676400"/>
            <a:ext cx="8991600" cy="4495800"/>
          </a:xfrm>
        </p:spPr>
        <p:txBody>
          <a:bodyPr/>
          <a:lstStyle/>
          <a:p>
            <a:pPr>
              <a:defRPr/>
            </a:pPr>
            <a:r>
              <a:rPr lang="en-US" sz="2400" b="1" dirty="0" smtClean="0"/>
              <a:t>Is the Nation’s premier expeditionary force in readiness –                 “…the most ready when the Nation is least ready.”</a:t>
            </a:r>
          </a:p>
          <a:p>
            <a:pPr lvl="1">
              <a:defRPr/>
            </a:pPr>
            <a:r>
              <a:rPr lang="en-US" sz="2000" b="1" dirty="0" smtClean="0"/>
              <a:t>Keeping faith important - “Needs of the Marine Corps” paramount</a:t>
            </a:r>
          </a:p>
          <a:p>
            <a:pPr lvl="1">
              <a:defRPr/>
            </a:pPr>
            <a:r>
              <a:rPr lang="en-US" sz="2000" b="1" dirty="0" smtClean="0"/>
              <a:t>Right number of Marines at each MOS and rank = no hollow force</a:t>
            </a:r>
          </a:p>
          <a:p>
            <a:pPr>
              <a:defRPr/>
            </a:pPr>
            <a:r>
              <a:rPr lang="en-US" sz="2400" b="1" dirty="0" smtClean="0"/>
              <a:t>Merit based (Board Selected) “Up or Out” system that accesses, retains, and promotes only to vacancy</a:t>
            </a:r>
          </a:p>
          <a:p>
            <a:pPr lvl="1">
              <a:defRPr/>
            </a:pPr>
            <a:r>
              <a:rPr lang="en-US" sz="2000" b="1" dirty="0" smtClean="0"/>
              <a:t>Attrition is necessary to maintain a healthy force</a:t>
            </a:r>
          </a:p>
          <a:p>
            <a:pPr lvl="1">
              <a:defRPr/>
            </a:pPr>
            <a:r>
              <a:rPr lang="en-US" sz="2000" b="1" dirty="0" smtClean="0"/>
              <a:t>~ 70% of us are on our first enlistment / contract</a:t>
            </a:r>
          </a:p>
          <a:p>
            <a:pPr lvl="1">
              <a:defRPr/>
            </a:pPr>
            <a:r>
              <a:rPr lang="en-US" sz="2000" b="1" dirty="0" smtClean="0"/>
              <a:t>~ 40% of our enlisted Marines are </a:t>
            </a:r>
            <a:r>
              <a:rPr lang="en-US" sz="2000" b="1" dirty="0" err="1" smtClean="0"/>
              <a:t>LCpl</a:t>
            </a:r>
            <a:r>
              <a:rPr lang="en-US" sz="2000" b="1" dirty="0" smtClean="0"/>
              <a:t> and below</a:t>
            </a:r>
          </a:p>
          <a:p>
            <a:pPr lvl="1">
              <a:defRPr/>
            </a:pPr>
            <a:r>
              <a:rPr lang="en-US" sz="2000" b="1" dirty="0" smtClean="0"/>
              <a:t>~ 75% do not make it to a second contract</a:t>
            </a:r>
          </a:p>
          <a:p>
            <a:pPr lvl="1">
              <a:defRPr/>
            </a:pPr>
            <a:r>
              <a:rPr lang="en-US" sz="2000" b="1" dirty="0" smtClean="0"/>
              <a:t>Competition will become tougher for all</a:t>
            </a:r>
          </a:p>
          <a:p>
            <a:pPr>
              <a:defRPr/>
            </a:pPr>
            <a:r>
              <a:rPr lang="en-US" sz="2400" b="1" dirty="0" smtClean="0"/>
              <a:t>We currently transition 30 – 35K Marines per year</a:t>
            </a:r>
          </a:p>
          <a:p>
            <a:pPr>
              <a:buFontTx/>
              <a:buNone/>
              <a:defRPr/>
            </a:pPr>
            <a:endParaRPr lang="en-US" sz="2800" b="1" dirty="0" smtClean="0"/>
          </a:p>
          <a:p>
            <a:pPr>
              <a:defRPr/>
            </a:pPr>
            <a:endParaRPr lang="en-US" sz="1000" b="1" dirty="0" smtClean="0"/>
          </a:p>
          <a:p>
            <a:pPr>
              <a:defRPr/>
            </a:pPr>
            <a:endParaRPr lang="en-US" sz="1000" b="1" dirty="0" smtClean="0"/>
          </a:p>
          <a:p>
            <a:pPr>
              <a:defRPr/>
            </a:pPr>
            <a:endParaRPr lang="en-US" sz="1050" b="1" dirty="0" smtClean="0"/>
          </a:p>
          <a:p>
            <a:pPr>
              <a:buFontTx/>
              <a:buNone/>
              <a:defRPr/>
            </a:pPr>
            <a:endParaRPr lang="en-US" sz="2800" b="1" dirty="0" smtClean="0"/>
          </a:p>
          <a:p>
            <a:pPr>
              <a:buFontTx/>
              <a:buNone/>
              <a:defRPr/>
            </a:pPr>
            <a:r>
              <a:rPr lang="en-US" sz="2800" b="1" dirty="0" smtClean="0"/>
              <a:t>	</a:t>
            </a:r>
          </a:p>
          <a:p>
            <a:pPr>
              <a:defRPr/>
            </a:pPr>
            <a:endParaRPr lang="en-US" sz="2800" dirty="0" smtClean="0"/>
          </a:p>
        </p:txBody>
      </p:sp>
      <p:sp>
        <p:nvSpPr>
          <p:cNvPr id="5124" name="Slide Number Placeholder 1"/>
          <p:cNvSpPr>
            <a:spLocks noGrp="1"/>
          </p:cNvSpPr>
          <p:nvPr>
            <p:ph type="sldNum" sz="quarter" idx="12"/>
          </p:nvPr>
        </p:nvSpPr>
        <p:spPr>
          <a:noFill/>
        </p:spPr>
        <p:txBody>
          <a:bodyPr/>
          <a:lstStyle/>
          <a:p>
            <a:fld id="{15C7BD1E-B06D-464A-B626-5FD26110843F}" type="slidenum">
              <a:rPr lang="en-US" smtClean="0"/>
              <a:pPr/>
              <a:t>4</a:t>
            </a:fld>
            <a:endParaRPr 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7538" name="Rectangle 2"/>
          <p:cNvSpPr>
            <a:spLocks noGrp="1" noChangeArrowheads="1"/>
          </p:cNvSpPr>
          <p:nvPr>
            <p:ph type="title"/>
          </p:nvPr>
        </p:nvSpPr>
        <p:spPr>
          <a:xfrm>
            <a:off x="1219200" y="381000"/>
            <a:ext cx="7239000" cy="762000"/>
          </a:xfrm>
        </p:spPr>
        <p:txBody>
          <a:bodyPr/>
          <a:lstStyle/>
          <a:p>
            <a:pPr eaLnBrk="1" hangingPunct="1">
              <a:defRPr/>
            </a:pPr>
            <a:r>
              <a:rPr lang="en-US" sz="3200" dirty="0" smtClean="0"/>
              <a:t>“Keeping Faith” During a Drawdown </a:t>
            </a:r>
            <a:endParaRPr lang="en-US" sz="3200" dirty="0"/>
          </a:p>
        </p:txBody>
      </p:sp>
      <p:sp>
        <p:nvSpPr>
          <p:cNvPr id="4100" name="Rectangle 3"/>
          <p:cNvSpPr>
            <a:spLocks noGrp="1" noChangeArrowheads="1"/>
          </p:cNvSpPr>
          <p:nvPr>
            <p:ph type="body" idx="1"/>
          </p:nvPr>
        </p:nvSpPr>
        <p:spPr>
          <a:xfrm>
            <a:off x="209550" y="1666875"/>
            <a:ext cx="8810625" cy="5181600"/>
          </a:xfrm>
        </p:spPr>
        <p:txBody>
          <a:bodyPr/>
          <a:lstStyle/>
          <a:p>
            <a:pPr>
              <a:buFontTx/>
              <a:buNone/>
              <a:defRPr/>
            </a:pPr>
            <a:r>
              <a:rPr lang="en-US" sz="1600" b="1" dirty="0" smtClean="0"/>
              <a:t>Task:</a:t>
            </a:r>
            <a:r>
              <a:rPr lang="en-US" sz="1600" dirty="0" smtClean="0"/>
              <a:t>  Define the term “Keeping Faith with our Marines” in the context of the drawdown</a:t>
            </a:r>
          </a:p>
          <a:p>
            <a:pPr>
              <a:buFontTx/>
              <a:buNone/>
              <a:defRPr/>
            </a:pPr>
            <a:endParaRPr lang="en-US" sz="600" dirty="0" smtClean="0"/>
          </a:p>
          <a:p>
            <a:pPr eaLnBrk="1" hangingPunct="1">
              <a:buFontTx/>
              <a:buNone/>
              <a:defRPr/>
            </a:pPr>
            <a:r>
              <a:rPr lang="en-US" sz="1400" b="1" dirty="0" smtClean="0"/>
              <a:t>Key Points:</a:t>
            </a:r>
            <a:endParaRPr lang="en-US" sz="1400" dirty="0" smtClean="0"/>
          </a:p>
          <a:p>
            <a:pPr eaLnBrk="1" hangingPunct="1">
              <a:defRPr/>
            </a:pPr>
            <a:r>
              <a:rPr lang="en-US" sz="1200" dirty="0" smtClean="0"/>
              <a:t>The Marine Corps is the premier expeditionary force in readiness - “the most ready when the Nation is least ready.”</a:t>
            </a:r>
          </a:p>
          <a:p>
            <a:pPr eaLnBrk="1" hangingPunct="1">
              <a:defRPr/>
            </a:pPr>
            <a:r>
              <a:rPr lang="en-US" sz="1200" dirty="0" smtClean="0"/>
              <a:t>Must maintain the right number of Marines at each rank to ensure we do not become a hollow force.</a:t>
            </a:r>
          </a:p>
          <a:p>
            <a:pPr eaLnBrk="1" hangingPunct="1">
              <a:defRPr/>
            </a:pPr>
            <a:r>
              <a:rPr lang="en-US" sz="1200" dirty="0" smtClean="0"/>
              <a:t>Must maximize use of natural attrition and voluntary separation authorities to achieve reductions.  </a:t>
            </a:r>
          </a:p>
          <a:p>
            <a:pPr eaLnBrk="1" hangingPunct="1">
              <a:defRPr/>
            </a:pPr>
            <a:r>
              <a:rPr lang="en-US" sz="1200" dirty="0" smtClean="0"/>
              <a:t>Competition for accession, promotion, and retention will be tougher, but in numbers required to sustain the force.</a:t>
            </a:r>
          </a:p>
          <a:p>
            <a:pPr>
              <a:buFontTx/>
              <a:buNone/>
              <a:defRPr/>
            </a:pPr>
            <a:endParaRPr lang="en-US" sz="1000" dirty="0" smtClean="0"/>
          </a:p>
          <a:p>
            <a:pPr>
              <a:buFontTx/>
              <a:buNone/>
              <a:defRPr/>
            </a:pPr>
            <a:r>
              <a:rPr lang="en-US" sz="1400" b="1" dirty="0" smtClean="0"/>
              <a:t>Key Drawdown Goals (to keep faith with our Marines):</a:t>
            </a:r>
          </a:p>
          <a:p>
            <a:pPr>
              <a:buFontTx/>
              <a:buNone/>
              <a:defRPr/>
            </a:pPr>
            <a:endParaRPr lang="en-US" sz="600" b="1" dirty="0" smtClean="0"/>
          </a:p>
          <a:p>
            <a:pPr>
              <a:defRPr/>
            </a:pPr>
            <a:r>
              <a:rPr lang="en-US" sz="1200" dirty="0" smtClean="0"/>
              <a:t>Drawdown will be incrementally phased – with end strength reduction of about 5000 Marines per year</a:t>
            </a:r>
          </a:p>
          <a:p>
            <a:pPr>
              <a:buFontTx/>
              <a:buNone/>
              <a:defRPr/>
            </a:pPr>
            <a:r>
              <a:rPr lang="en-US" sz="600" dirty="0" smtClean="0"/>
              <a:t> </a:t>
            </a:r>
          </a:p>
          <a:p>
            <a:pPr>
              <a:defRPr/>
            </a:pPr>
            <a:r>
              <a:rPr lang="en-US" sz="1200" dirty="0" smtClean="0"/>
              <a:t>Allow Marines to complete their current enlistment contracts </a:t>
            </a:r>
          </a:p>
          <a:p>
            <a:pPr>
              <a:defRPr/>
            </a:pPr>
            <a:endParaRPr lang="en-US" sz="600" dirty="0" smtClean="0"/>
          </a:p>
          <a:p>
            <a:pPr>
              <a:defRPr/>
            </a:pPr>
            <a:r>
              <a:rPr lang="en-US" sz="1200" dirty="0" smtClean="0"/>
              <a:t>Continue to allow Marines to make it to retirement who we’ve traditionally allowed (Staff Sergeants and Majors) </a:t>
            </a:r>
          </a:p>
          <a:p>
            <a:pPr>
              <a:defRPr/>
            </a:pPr>
            <a:endParaRPr lang="en-US" sz="600" dirty="0" smtClean="0"/>
          </a:p>
          <a:p>
            <a:pPr>
              <a:defRPr/>
            </a:pPr>
            <a:r>
              <a:rPr lang="en-US" sz="1200" dirty="0" smtClean="0"/>
              <a:t>For those Marines separating:</a:t>
            </a:r>
          </a:p>
          <a:p>
            <a:pPr lvl="1">
              <a:defRPr/>
            </a:pPr>
            <a:endParaRPr lang="en-US" sz="600" dirty="0" smtClean="0"/>
          </a:p>
          <a:p>
            <a:pPr lvl="1">
              <a:defRPr/>
            </a:pPr>
            <a:r>
              <a:rPr lang="en-US" sz="1050" dirty="0" smtClean="0"/>
              <a:t> </a:t>
            </a:r>
            <a:r>
              <a:rPr lang="en-US" sz="1100" dirty="0" smtClean="0"/>
              <a:t>Provide adequate transition time</a:t>
            </a:r>
            <a:endParaRPr lang="en-US" sz="1050" dirty="0" smtClean="0">
              <a:ea typeface="+mn-ea"/>
            </a:endParaRPr>
          </a:p>
          <a:p>
            <a:pPr lvl="1">
              <a:lnSpc>
                <a:spcPts val="800"/>
              </a:lnSpc>
              <a:defRPr/>
            </a:pPr>
            <a:endParaRPr lang="en-US" sz="600" dirty="0" smtClean="0">
              <a:ea typeface="+mn-ea"/>
            </a:endParaRPr>
          </a:p>
          <a:p>
            <a:pPr lvl="1">
              <a:defRPr/>
            </a:pPr>
            <a:r>
              <a:rPr lang="en-US" sz="1050" dirty="0" smtClean="0">
                <a:ea typeface="+mn-ea"/>
              </a:rPr>
              <a:t> </a:t>
            </a:r>
            <a:r>
              <a:rPr lang="en-US" sz="1100" dirty="0" smtClean="0">
                <a:ea typeface="+mn-ea"/>
              </a:rPr>
              <a:t>Provide e</a:t>
            </a:r>
            <a:r>
              <a:rPr lang="en-US" sz="1100" dirty="0" smtClean="0"/>
              <a:t>ffective transition assistance support and Department of Veterans Affairs coordination</a:t>
            </a:r>
            <a:endParaRPr lang="en-US" sz="1050" dirty="0" smtClean="0"/>
          </a:p>
          <a:p>
            <a:pPr lvl="1">
              <a:defRPr/>
            </a:pPr>
            <a:endParaRPr lang="en-US" sz="600" dirty="0" smtClean="0"/>
          </a:p>
          <a:p>
            <a:pPr lvl="1">
              <a:defRPr/>
            </a:pPr>
            <a:r>
              <a:rPr lang="en-US" sz="1050" dirty="0" smtClean="0"/>
              <a:t> </a:t>
            </a:r>
            <a:r>
              <a:rPr lang="en-US" sz="1100" dirty="0" smtClean="0"/>
              <a:t>Ensure adequate behavioral health and family readiness program support (set the Marine and family up for success)</a:t>
            </a:r>
            <a:endParaRPr lang="en-US" sz="1050" dirty="0" smtClean="0"/>
          </a:p>
          <a:p>
            <a:pPr lvl="1">
              <a:defRPr/>
            </a:pPr>
            <a:endParaRPr lang="en-US" sz="600" dirty="0" smtClean="0"/>
          </a:p>
          <a:p>
            <a:pPr lvl="1">
              <a:defRPr/>
            </a:pPr>
            <a:r>
              <a:rPr lang="en-US" sz="1050" dirty="0" smtClean="0"/>
              <a:t> </a:t>
            </a:r>
            <a:r>
              <a:rPr lang="en-US" sz="1100" dirty="0" smtClean="0"/>
              <a:t>Provide transitioned Marines who are the finest, most productive and loyal, citizens to enhance our Nation </a:t>
            </a:r>
            <a:endParaRPr lang="en-US" sz="1050" dirty="0" smtClean="0"/>
          </a:p>
          <a:p>
            <a:pPr lvl="1">
              <a:defRPr/>
            </a:pPr>
            <a:endParaRPr lang="en-US" sz="1050" dirty="0" smtClean="0"/>
          </a:p>
          <a:p>
            <a:pPr lvl="1">
              <a:defRPr/>
            </a:pPr>
            <a:endParaRPr lang="en-US" sz="1000" dirty="0" smtClean="0">
              <a:ea typeface="+mn-ea"/>
            </a:endParaRPr>
          </a:p>
          <a:p>
            <a:pPr eaLnBrk="1" hangingPunct="1">
              <a:buFontTx/>
              <a:buNone/>
              <a:defRPr/>
            </a:pPr>
            <a:endParaRPr lang="en-US" sz="1600" dirty="0" smtClean="0"/>
          </a:p>
          <a:p>
            <a:pPr eaLnBrk="1" hangingPunct="1">
              <a:defRPr/>
            </a:pPr>
            <a:endParaRPr lang="en-US" sz="1600" dirty="0" smtClean="0"/>
          </a:p>
          <a:p>
            <a:pPr eaLnBrk="1" hangingPunct="1">
              <a:defRPr/>
            </a:pPr>
            <a:endParaRPr lang="en-US" sz="1600" dirty="0" smtClean="0"/>
          </a:p>
        </p:txBody>
      </p:sp>
      <p:sp>
        <p:nvSpPr>
          <p:cNvPr id="6148" name="Slide Number Placeholder 8"/>
          <p:cNvSpPr>
            <a:spLocks noGrp="1"/>
          </p:cNvSpPr>
          <p:nvPr>
            <p:ph type="sldNum" sz="quarter" idx="12"/>
          </p:nvPr>
        </p:nvSpPr>
        <p:spPr>
          <a:noFill/>
        </p:spPr>
        <p:txBody>
          <a:bodyPr/>
          <a:lstStyle/>
          <a:p>
            <a:fld id="{8A430AEF-8821-4F26-A8E9-98E572E152EA}" type="slidenum">
              <a:rPr lang="en-US" smtClean="0"/>
              <a:pPr/>
              <a:t>5</a:t>
            </a:fld>
            <a:endParaRPr lang="en-US" smtClean="0"/>
          </a:p>
        </p:txBody>
      </p:sp>
      <p:sp>
        <p:nvSpPr>
          <p:cNvPr id="6149" name="TextBox 6"/>
          <p:cNvSpPr txBox="1">
            <a:spLocks noChangeArrowheads="1"/>
          </p:cNvSpPr>
          <p:nvPr/>
        </p:nvSpPr>
        <p:spPr bwMode="auto">
          <a:xfrm>
            <a:off x="1524000" y="6356350"/>
            <a:ext cx="6324600" cy="338138"/>
          </a:xfrm>
          <a:prstGeom prst="rect">
            <a:avLst/>
          </a:prstGeom>
          <a:solidFill>
            <a:srgbClr val="FFFF00"/>
          </a:solidFill>
          <a:ln w="9525">
            <a:solidFill>
              <a:srgbClr val="FF0000"/>
            </a:solidFill>
            <a:miter lim="800000"/>
            <a:headEnd/>
            <a:tailEnd/>
          </a:ln>
        </p:spPr>
        <p:txBody>
          <a:bodyPr>
            <a:spAutoFit/>
          </a:bodyPr>
          <a:lstStyle/>
          <a:p>
            <a:pPr algn="ctr"/>
            <a:r>
              <a:rPr lang="en-US" sz="1600" b="1">
                <a:solidFill>
                  <a:srgbClr val="FF0000"/>
                </a:solidFill>
              </a:rPr>
              <a:t>Be the BEST Marine you can be every day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19200" y="228600"/>
            <a:ext cx="6934200" cy="914400"/>
          </a:xfrm>
        </p:spPr>
        <p:txBody>
          <a:bodyPr/>
          <a:lstStyle/>
          <a:p>
            <a:pPr>
              <a:defRPr/>
            </a:pPr>
            <a:r>
              <a:rPr lang="en-US" dirty="0" smtClean="0"/>
              <a:t>Drawdown Goals</a:t>
            </a:r>
            <a:endParaRPr lang="en-US" dirty="0"/>
          </a:p>
        </p:txBody>
      </p:sp>
      <p:sp>
        <p:nvSpPr>
          <p:cNvPr id="7171" name="Content Placeholder 4"/>
          <p:cNvSpPr>
            <a:spLocks noGrp="1"/>
          </p:cNvSpPr>
          <p:nvPr>
            <p:ph idx="1"/>
          </p:nvPr>
        </p:nvSpPr>
        <p:spPr>
          <a:xfrm>
            <a:off x="228600" y="1600200"/>
            <a:ext cx="8458200" cy="4572000"/>
          </a:xfrm>
        </p:spPr>
        <p:txBody>
          <a:bodyPr/>
          <a:lstStyle/>
          <a:p>
            <a:r>
              <a:rPr lang="en-US" sz="2000" smtClean="0"/>
              <a:t>Maintain ideal distribution across force (= Needs of the Marine Corps)</a:t>
            </a:r>
          </a:p>
          <a:p>
            <a:pPr lvl="1"/>
            <a:r>
              <a:rPr lang="en-US" sz="1800" smtClean="0">
                <a:solidFill>
                  <a:srgbClr val="FF0000"/>
                </a:solidFill>
              </a:rPr>
              <a:t> Avoid excessive accession cuts</a:t>
            </a:r>
            <a:endParaRPr lang="en-US" sz="1000" b="1" smtClean="0"/>
          </a:p>
          <a:p>
            <a:pPr lvl="1"/>
            <a:r>
              <a:rPr lang="en-US" sz="1800" smtClean="0">
                <a:solidFill>
                  <a:srgbClr val="FF0000"/>
                </a:solidFill>
              </a:rPr>
              <a:t> Maintain FTAP/STAP retention goals</a:t>
            </a:r>
          </a:p>
          <a:p>
            <a:pPr lvl="1"/>
            <a:r>
              <a:rPr lang="en-US" sz="1800" smtClean="0">
                <a:solidFill>
                  <a:srgbClr val="FF0000"/>
                </a:solidFill>
              </a:rPr>
              <a:t> Maintain promotion flow points</a:t>
            </a:r>
          </a:p>
          <a:p>
            <a:pPr lvl="1"/>
            <a:r>
              <a:rPr lang="en-US" sz="1800" smtClean="0">
                <a:solidFill>
                  <a:srgbClr val="FF0000"/>
                </a:solidFill>
              </a:rPr>
              <a:t> Inventory must be reduced in all ranks</a:t>
            </a:r>
          </a:p>
          <a:p>
            <a:r>
              <a:rPr lang="en-US" sz="2000" smtClean="0"/>
              <a:t>Maximize voluntary separations</a:t>
            </a:r>
            <a:endParaRPr lang="en-US" sz="1800" smtClean="0"/>
          </a:p>
          <a:p>
            <a:r>
              <a:rPr lang="en-US" sz="2000" smtClean="0"/>
              <a:t>Minimize involuntary separations</a:t>
            </a:r>
          </a:p>
          <a:p>
            <a:r>
              <a:rPr lang="en-US" sz="2000" smtClean="0"/>
              <a:t>SSgts and Majors allowed to retire </a:t>
            </a:r>
            <a:endParaRPr lang="en-US" sz="2400" smtClean="0"/>
          </a:p>
          <a:p>
            <a:endParaRPr lang="en-US" sz="2400" smtClean="0"/>
          </a:p>
          <a:p>
            <a:pPr lvl="1"/>
            <a:endParaRPr lang="en-US" smtClean="0"/>
          </a:p>
          <a:p>
            <a:pPr lvl="1"/>
            <a:endParaRPr lang="en-US" smtClean="0"/>
          </a:p>
        </p:txBody>
      </p:sp>
      <p:sp>
        <p:nvSpPr>
          <p:cNvPr id="7172" name="Slide Number Placeholder 2"/>
          <p:cNvSpPr>
            <a:spLocks noGrp="1"/>
          </p:cNvSpPr>
          <p:nvPr>
            <p:ph type="sldNum" sz="quarter" idx="12"/>
          </p:nvPr>
        </p:nvSpPr>
        <p:spPr>
          <a:xfrm>
            <a:off x="6553200" y="6311900"/>
            <a:ext cx="1905000" cy="457200"/>
          </a:xfrm>
          <a:noFill/>
        </p:spPr>
        <p:txBody>
          <a:bodyPr/>
          <a:lstStyle/>
          <a:p>
            <a:fld id="{E34F63BD-348E-465E-A9D6-2755E14E069E}" type="slidenum">
              <a:rPr lang="en-US" smtClean="0"/>
              <a:pPr/>
              <a:t>6</a:t>
            </a:fld>
            <a:endParaRPr lang="en-US" smtClean="0"/>
          </a:p>
        </p:txBody>
      </p:sp>
      <p:sp>
        <p:nvSpPr>
          <p:cNvPr id="7173" name="TextBox 7"/>
          <p:cNvSpPr txBox="1">
            <a:spLocks noChangeArrowheads="1"/>
          </p:cNvSpPr>
          <p:nvPr/>
        </p:nvSpPr>
        <p:spPr bwMode="auto">
          <a:xfrm>
            <a:off x="6781800" y="100013"/>
            <a:ext cx="1828800" cy="1200150"/>
          </a:xfrm>
          <a:prstGeom prst="rect">
            <a:avLst/>
          </a:prstGeom>
          <a:solidFill>
            <a:srgbClr val="FFFF00"/>
          </a:solidFill>
          <a:ln w="9525">
            <a:solidFill>
              <a:srgbClr val="FF0000"/>
            </a:solidFill>
            <a:miter lim="800000"/>
            <a:headEnd/>
            <a:tailEnd/>
          </a:ln>
        </p:spPr>
        <p:txBody>
          <a:bodyPr>
            <a:spAutoFit/>
          </a:bodyPr>
          <a:lstStyle/>
          <a:p>
            <a:r>
              <a:rPr lang="en-US" sz="1200" b="1" u="sng">
                <a:solidFill>
                  <a:srgbClr val="FF0000"/>
                </a:solidFill>
              </a:rPr>
              <a:t>Drawdown Glideslope</a:t>
            </a:r>
          </a:p>
          <a:p>
            <a:pPr algn="ctr"/>
            <a:r>
              <a:rPr lang="en-US" sz="1200" b="1">
                <a:solidFill>
                  <a:srgbClr val="FF0000"/>
                </a:solidFill>
              </a:rPr>
              <a:t>FY12 – 200K</a:t>
            </a:r>
          </a:p>
          <a:p>
            <a:pPr algn="ctr"/>
            <a:r>
              <a:rPr lang="en-US" sz="1200" b="1">
                <a:solidFill>
                  <a:srgbClr val="FF0000"/>
                </a:solidFill>
              </a:rPr>
              <a:t>FY13 – 195K</a:t>
            </a:r>
          </a:p>
          <a:p>
            <a:pPr algn="ctr"/>
            <a:r>
              <a:rPr lang="en-US" sz="1200" b="1">
                <a:solidFill>
                  <a:srgbClr val="FF0000"/>
                </a:solidFill>
              </a:rPr>
              <a:t>FY14 – 192K</a:t>
            </a:r>
          </a:p>
          <a:p>
            <a:pPr algn="ctr"/>
            <a:r>
              <a:rPr lang="en-US" sz="1200" b="1">
                <a:solidFill>
                  <a:srgbClr val="FF0000"/>
                </a:solidFill>
              </a:rPr>
              <a:t>FY15 – 187K</a:t>
            </a:r>
          </a:p>
          <a:p>
            <a:pPr algn="ctr"/>
            <a:r>
              <a:rPr lang="en-US" sz="1200" b="1">
                <a:solidFill>
                  <a:srgbClr val="FF0000"/>
                </a:solidFill>
              </a:rPr>
              <a:t>FY16 – 182K</a:t>
            </a:r>
          </a:p>
        </p:txBody>
      </p:sp>
      <p:sp>
        <p:nvSpPr>
          <p:cNvPr id="7174" name="Oval 6"/>
          <p:cNvSpPr>
            <a:spLocks noChangeArrowheads="1"/>
          </p:cNvSpPr>
          <p:nvPr/>
        </p:nvSpPr>
        <p:spPr bwMode="auto">
          <a:xfrm>
            <a:off x="0" y="2133600"/>
            <a:ext cx="990600" cy="762000"/>
          </a:xfrm>
          <a:prstGeom prst="ellipse">
            <a:avLst/>
          </a:prstGeom>
          <a:solidFill>
            <a:srgbClr val="FFFF00">
              <a:alpha val="52156"/>
            </a:srgbClr>
          </a:solidFill>
          <a:ln w="19050" algn="ctr">
            <a:solidFill>
              <a:srgbClr val="FF3300"/>
            </a:solidFill>
            <a:round/>
            <a:headEnd/>
            <a:tailEnd/>
          </a:ln>
        </p:spPr>
        <p:txBody>
          <a:bodyPr/>
          <a:lstStyle/>
          <a:p>
            <a:pPr algn="ctr"/>
            <a:r>
              <a:rPr lang="en-US" sz="800" b="1">
                <a:solidFill>
                  <a:srgbClr val="FF0000"/>
                </a:solidFill>
              </a:rPr>
              <a:t>1990’s Drawdown</a:t>
            </a:r>
          </a:p>
          <a:p>
            <a:pPr algn="ctr"/>
            <a:r>
              <a:rPr lang="en-US" sz="800" b="1">
                <a:solidFill>
                  <a:srgbClr val="FF0000"/>
                </a:solidFill>
              </a:rPr>
              <a:t>Lessons Learned</a:t>
            </a:r>
          </a:p>
          <a:p>
            <a:pPr algn="ctr"/>
            <a:endParaRPr lang="en-US" sz="900" b="1">
              <a:solidFill>
                <a:srgbClr val="FF0000"/>
              </a:solidFill>
            </a:endParaRPr>
          </a:p>
          <a:p>
            <a:pPr algn="ctr"/>
            <a:endParaRPr lang="en-US"/>
          </a:p>
        </p:txBody>
      </p:sp>
      <p:grpSp>
        <p:nvGrpSpPr>
          <p:cNvPr id="7175" name="Group 16"/>
          <p:cNvGrpSpPr>
            <a:grpSpLocks/>
          </p:cNvGrpSpPr>
          <p:nvPr/>
        </p:nvGrpSpPr>
        <p:grpSpPr bwMode="auto">
          <a:xfrm>
            <a:off x="2895600" y="4191000"/>
            <a:ext cx="3429000" cy="2514600"/>
            <a:chOff x="6096000" y="2438400"/>
            <a:chExt cx="2590800" cy="1752600"/>
          </a:xfrm>
        </p:grpSpPr>
        <p:sp>
          <p:nvSpPr>
            <p:cNvPr id="7256" name="Isosceles Triangle 3"/>
            <p:cNvSpPr>
              <a:spLocks noChangeArrowheads="1"/>
            </p:cNvSpPr>
            <p:nvPr/>
          </p:nvSpPr>
          <p:spPr bwMode="auto">
            <a:xfrm>
              <a:off x="6096000" y="2438400"/>
              <a:ext cx="2590800" cy="1752600"/>
            </a:xfrm>
            <a:prstGeom prst="triangle">
              <a:avLst>
                <a:gd name="adj" fmla="val 54296"/>
              </a:avLst>
            </a:prstGeom>
            <a:solidFill>
              <a:srgbClr val="FF0000"/>
            </a:solidFill>
            <a:ln w="41275" algn="ctr">
              <a:solidFill>
                <a:schemeClr val="tx1"/>
              </a:solidFill>
              <a:round/>
              <a:headEnd/>
              <a:tailEnd/>
            </a:ln>
          </p:spPr>
          <p:txBody>
            <a:bodyPr/>
            <a:lstStyle/>
            <a:p>
              <a:pPr algn="ctr"/>
              <a:endParaRPr lang="en-US"/>
            </a:p>
          </p:txBody>
        </p:sp>
        <p:sp>
          <p:nvSpPr>
            <p:cNvPr id="7257" name="Isosceles Triangle 2"/>
            <p:cNvSpPr>
              <a:spLocks noChangeArrowheads="1"/>
            </p:cNvSpPr>
            <p:nvPr/>
          </p:nvSpPr>
          <p:spPr bwMode="auto">
            <a:xfrm>
              <a:off x="6324600" y="2438400"/>
              <a:ext cx="2362200" cy="1752600"/>
            </a:xfrm>
            <a:prstGeom prst="triangle">
              <a:avLst>
                <a:gd name="adj" fmla="val 50667"/>
              </a:avLst>
            </a:prstGeom>
            <a:solidFill>
              <a:srgbClr val="FFFF00"/>
            </a:solidFill>
            <a:ln w="19050" algn="ctr">
              <a:solidFill>
                <a:schemeClr val="tx1"/>
              </a:solidFill>
              <a:round/>
              <a:headEnd/>
              <a:tailEnd/>
            </a:ln>
          </p:spPr>
          <p:txBody>
            <a:bodyPr/>
            <a:lstStyle/>
            <a:p>
              <a:endParaRPr lang="en-US" sz="1000" b="1">
                <a:solidFill>
                  <a:schemeClr val="tx1"/>
                </a:solidFill>
              </a:endParaRPr>
            </a:p>
          </p:txBody>
        </p:sp>
        <p:sp>
          <p:nvSpPr>
            <p:cNvPr id="7258" name="TextBox 19"/>
            <p:cNvSpPr txBox="1">
              <a:spLocks noChangeArrowheads="1"/>
            </p:cNvSpPr>
            <p:nvPr/>
          </p:nvSpPr>
          <p:spPr bwMode="auto">
            <a:xfrm>
              <a:off x="6693671" y="3782290"/>
              <a:ext cx="1600200" cy="364668"/>
            </a:xfrm>
            <a:prstGeom prst="rect">
              <a:avLst/>
            </a:prstGeom>
            <a:noFill/>
            <a:ln w="9525">
              <a:noFill/>
              <a:miter lim="800000"/>
              <a:headEnd/>
              <a:tailEnd/>
            </a:ln>
          </p:spPr>
          <p:txBody>
            <a:bodyPr>
              <a:spAutoFit/>
            </a:bodyPr>
            <a:lstStyle/>
            <a:p>
              <a:pPr algn="ctr"/>
              <a:r>
                <a:rPr lang="en-US" b="1">
                  <a:solidFill>
                    <a:schemeClr val="tx1"/>
                  </a:solidFill>
                </a:rPr>
                <a:t>Lieutenants, NCOs, and E-1 to E-3</a:t>
              </a:r>
            </a:p>
          </p:txBody>
        </p:sp>
        <p:cxnSp>
          <p:nvCxnSpPr>
            <p:cNvPr id="7259" name="Straight Connector 5"/>
            <p:cNvCxnSpPr>
              <a:cxnSpLocks noChangeShapeType="1"/>
            </p:cNvCxnSpPr>
            <p:nvPr/>
          </p:nvCxnSpPr>
          <p:spPr bwMode="auto">
            <a:xfrm>
              <a:off x="6456363" y="3733800"/>
              <a:ext cx="1925637" cy="0"/>
            </a:xfrm>
            <a:prstGeom prst="line">
              <a:avLst/>
            </a:prstGeom>
            <a:noFill/>
            <a:ln w="41275" algn="ctr">
              <a:solidFill>
                <a:schemeClr val="tx1"/>
              </a:solidFill>
              <a:round/>
              <a:headEnd/>
              <a:tailEnd/>
            </a:ln>
          </p:spPr>
        </p:cxnSp>
        <p:cxnSp>
          <p:nvCxnSpPr>
            <p:cNvPr id="7260" name="Straight Connector 5"/>
            <p:cNvCxnSpPr>
              <a:cxnSpLocks noChangeShapeType="1"/>
            </p:cNvCxnSpPr>
            <p:nvPr/>
          </p:nvCxnSpPr>
          <p:spPr bwMode="auto">
            <a:xfrm>
              <a:off x="6889750" y="3200400"/>
              <a:ext cx="1143000" cy="0"/>
            </a:xfrm>
            <a:prstGeom prst="line">
              <a:avLst/>
            </a:prstGeom>
            <a:noFill/>
            <a:ln w="41275" algn="ctr">
              <a:solidFill>
                <a:schemeClr val="tx1"/>
              </a:solidFill>
              <a:round/>
              <a:headEnd/>
              <a:tailEnd/>
            </a:ln>
          </p:spPr>
        </p:cxnSp>
        <p:sp>
          <p:nvSpPr>
            <p:cNvPr id="7261" name="Rectangle 24"/>
            <p:cNvSpPr>
              <a:spLocks noChangeArrowheads="1"/>
            </p:cNvSpPr>
            <p:nvPr/>
          </p:nvSpPr>
          <p:spPr bwMode="auto">
            <a:xfrm>
              <a:off x="6877821" y="3351221"/>
              <a:ext cx="1297392" cy="214511"/>
            </a:xfrm>
            <a:prstGeom prst="rect">
              <a:avLst/>
            </a:prstGeom>
            <a:noFill/>
            <a:ln w="9525">
              <a:noFill/>
              <a:miter lim="800000"/>
              <a:headEnd/>
              <a:tailEnd/>
            </a:ln>
          </p:spPr>
          <p:txBody>
            <a:bodyPr wrap="none">
              <a:spAutoFit/>
            </a:bodyPr>
            <a:lstStyle/>
            <a:p>
              <a:r>
                <a:rPr lang="en-US" b="1">
                  <a:solidFill>
                    <a:schemeClr val="tx1"/>
                  </a:solidFill>
                </a:rPr>
                <a:t>Capts and SNCOs</a:t>
              </a:r>
            </a:p>
          </p:txBody>
        </p:sp>
        <p:sp>
          <p:nvSpPr>
            <p:cNvPr id="7262" name="Rectangle 25"/>
            <p:cNvSpPr>
              <a:spLocks noChangeArrowheads="1"/>
            </p:cNvSpPr>
            <p:nvPr/>
          </p:nvSpPr>
          <p:spPr bwMode="auto">
            <a:xfrm>
              <a:off x="7129778" y="2856454"/>
              <a:ext cx="780228" cy="321767"/>
            </a:xfrm>
            <a:prstGeom prst="rect">
              <a:avLst/>
            </a:prstGeom>
            <a:noFill/>
            <a:ln w="9525">
              <a:noFill/>
              <a:miter lim="800000"/>
              <a:headEnd/>
              <a:tailEnd/>
            </a:ln>
          </p:spPr>
          <p:txBody>
            <a:bodyPr wrap="none">
              <a:spAutoFit/>
            </a:bodyPr>
            <a:lstStyle/>
            <a:p>
              <a:pPr algn="ctr"/>
              <a:r>
                <a:rPr lang="en-US" sz="1200" b="1">
                  <a:solidFill>
                    <a:schemeClr val="tx1"/>
                  </a:solidFill>
                </a:rPr>
                <a:t>Field Grade</a:t>
              </a:r>
            </a:p>
            <a:p>
              <a:pPr algn="ctr"/>
              <a:r>
                <a:rPr lang="en-US" sz="1200" b="1">
                  <a:solidFill>
                    <a:schemeClr val="tx1"/>
                  </a:solidFill>
                </a:rPr>
                <a:t>E8/E9</a:t>
              </a:r>
              <a:endParaRPr lang="en-US" sz="1600" b="1">
                <a:solidFill>
                  <a:schemeClr val="tx1"/>
                </a:solidFill>
              </a:endParaRPr>
            </a:p>
          </p:txBody>
        </p:sp>
      </p:grpSp>
      <p:sp>
        <p:nvSpPr>
          <p:cNvPr id="7176" name="Rectangle 33"/>
          <p:cNvSpPr>
            <a:spLocks noChangeArrowheads="1"/>
          </p:cNvSpPr>
          <p:nvPr/>
        </p:nvSpPr>
        <p:spPr bwMode="auto">
          <a:xfrm>
            <a:off x="457200" y="4648200"/>
            <a:ext cx="3529013" cy="338138"/>
          </a:xfrm>
          <a:prstGeom prst="rect">
            <a:avLst/>
          </a:prstGeom>
          <a:noFill/>
          <a:ln w="9525">
            <a:noFill/>
            <a:miter lim="800000"/>
            <a:headEnd/>
            <a:tailEnd/>
          </a:ln>
        </p:spPr>
        <p:txBody>
          <a:bodyPr wrap="none">
            <a:spAutoFit/>
          </a:bodyPr>
          <a:lstStyle/>
          <a:p>
            <a:r>
              <a:rPr lang="en-US" sz="1600" b="1">
                <a:solidFill>
                  <a:schemeClr val="tx1"/>
                </a:solidFill>
              </a:rPr>
              <a:t>Structure Eliminated in Drawdown</a:t>
            </a:r>
          </a:p>
        </p:txBody>
      </p:sp>
      <p:cxnSp>
        <p:nvCxnSpPr>
          <p:cNvPr id="7177" name="Straight Arrow Connector 21"/>
          <p:cNvCxnSpPr>
            <a:cxnSpLocks noChangeShapeType="1"/>
          </p:cNvCxnSpPr>
          <p:nvPr/>
        </p:nvCxnSpPr>
        <p:spPr bwMode="auto">
          <a:xfrm>
            <a:off x="2209800" y="4953000"/>
            <a:ext cx="990600" cy="1600200"/>
          </a:xfrm>
          <a:prstGeom prst="straightConnector1">
            <a:avLst/>
          </a:prstGeom>
          <a:noFill/>
          <a:ln w="28575" algn="ctr">
            <a:solidFill>
              <a:schemeClr val="tx1"/>
            </a:solidFill>
            <a:round/>
            <a:headEnd/>
            <a:tailEnd type="arrow" w="med" len="med"/>
          </a:ln>
        </p:spPr>
      </p:cxnSp>
      <p:graphicFrame>
        <p:nvGraphicFramePr>
          <p:cNvPr id="18" name="Table 17"/>
          <p:cNvGraphicFramePr>
            <a:graphicFrameLocks noGrp="1"/>
          </p:cNvGraphicFramePr>
          <p:nvPr/>
        </p:nvGraphicFramePr>
        <p:xfrm>
          <a:off x="5945188" y="2312988"/>
          <a:ext cx="2819401" cy="3120390"/>
        </p:xfrm>
        <a:graphic>
          <a:graphicData uri="http://schemas.openxmlformats.org/drawingml/2006/table">
            <a:tbl>
              <a:tblPr/>
              <a:tblGrid>
                <a:gridCol w="580466"/>
                <a:gridCol w="1090762"/>
                <a:gridCol w="535813"/>
                <a:gridCol w="612360"/>
              </a:tblGrid>
              <a:tr h="218695">
                <a:tc>
                  <a:txBody>
                    <a:bodyPr/>
                    <a:lstStyle/>
                    <a:p>
                      <a:pPr algn="ctr" rtl="0" fontAlgn="t"/>
                      <a:r>
                        <a:rPr lang="en-US" sz="1400" b="1" i="0" u="none" strike="noStrike">
                          <a:solidFill>
                            <a:srgbClr val="000000"/>
                          </a:solidFill>
                          <a:latin typeface="Arial"/>
                        </a:rPr>
                        <a:t>Grade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On Hand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FY16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Delta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r>
              <a:tr h="218695">
                <a:tc>
                  <a:txBody>
                    <a:bodyPr/>
                    <a:lstStyle/>
                    <a:p>
                      <a:pPr algn="ctr" rtl="0" fontAlgn="t"/>
                      <a:r>
                        <a:rPr lang="en-US" sz="1400" b="1" i="0" u="none" strike="noStrike">
                          <a:solidFill>
                            <a:srgbClr val="000000"/>
                          </a:solidFill>
                          <a:latin typeface="Arial"/>
                        </a:rPr>
                        <a:t>O6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692 (269)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680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-281</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r>
              <a:tr h="218695">
                <a:tc>
                  <a:txBody>
                    <a:bodyPr/>
                    <a:lstStyle/>
                    <a:p>
                      <a:pPr algn="ctr" rtl="0" fontAlgn="t"/>
                      <a:r>
                        <a:rPr lang="en-US" sz="1400" b="1" i="0" u="none" strike="noStrike">
                          <a:solidFill>
                            <a:srgbClr val="000000"/>
                          </a:solidFill>
                          <a:latin typeface="Arial"/>
                        </a:rPr>
                        <a:t>O5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1884 (691)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1878</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-428</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r>
              <a:tr h="182115">
                <a:tc>
                  <a:txBody>
                    <a:bodyPr/>
                    <a:lstStyle/>
                    <a:p>
                      <a:pPr algn="ctr" rtl="0" fontAlgn="t"/>
                      <a:r>
                        <a:rPr lang="en-US" sz="1400" b="1" i="0" u="none" strike="noStrike">
                          <a:solidFill>
                            <a:srgbClr val="000000"/>
                          </a:solidFill>
                          <a:latin typeface="Arial"/>
                        </a:rPr>
                        <a:t>O4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3780 (1292)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3769</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-612</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r>
              <a:tr h="218310">
                <a:tc>
                  <a:txBody>
                    <a:bodyPr/>
                    <a:lstStyle/>
                    <a:p>
                      <a:pPr algn="ctr" rtl="0" fontAlgn="t"/>
                      <a:r>
                        <a:rPr lang="en-US" sz="1400" b="1" i="0" u="none" strike="noStrike">
                          <a:solidFill>
                            <a:srgbClr val="000000"/>
                          </a:solidFill>
                          <a:latin typeface="Arial"/>
                        </a:rPr>
                        <a:t>O3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dirty="0">
                          <a:solidFill>
                            <a:srgbClr val="000000"/>
                          </a:solidFill>
                          <a:latin typeface="Arial"/>
                        </a:rPr>
                        <a:t>6520 (1715)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5986</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-966</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r>
              <a:tr h="218695">
                <a:tc>
                  <a:txBody>
                    <a:bodyPr/>
                    <a:lstStyle/>
                    <a:p>
                      <a:pPr algn="ctr" rtl="0" fontAlgn="t"/>
                      <a:r>
                        <a:rPr lang="en-US" sz="1400" b="1" i="0" u="none" strike="noStrike">
                          <a:solidFill>
                            <a:srgbClr val="000000"/>
                          </a:solidFill>
                          <a:latin typeface="Arial"/>
                        </a:rPr>
                        <a:t>O1/O2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6628</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5977</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-651</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r>
              <a:tr h="218695">
                <a:tc>
                  <a:txBody>
                    <a:bodyPr/>
                    <a:lstStyle/>
                    <a:p>
                      <a:pPr algn="ctr" rtl="0" fontAlgn="t"/>
                      <a:r>
                        <a:rPr lang="en-US" sz="1400" b="1" i="0" u="none" strike="noStrike">
                          <a:solidFill>
                            <a:srgbClr val="000000"/>
                          </a:solidFill>
                          <a:latin typeface="Arial"/>
                        </a:rPr>
                        <a:t>WO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2036 (200)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2195</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-41</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r>
              <a:tr h="218695">
                <a:tc>
                  <a:txBody>
                    <a:bodyPr/>
                    <a:lstStyle/>
                    <a:p>
                      <a:pPr algn="ctr" rtl="0" fontAlgn="t"/>
                      <a:r>
                        <a:rPr lang="en-US" sz="1400" b="1" i="0" u="none" strike="noStrike">
                          <a:solidFill>
                            <a:srgbClr val="000000"/>
                          </a:solidFill>
                          <a:latin typeface="Arial"/>
                        </a:rPr>
                        <a:t>E9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1598 (274)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1636</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-36</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r>
              <a:tr h="218695">
                <a:tc>
                  <a:txBody>
                    <a:bodyPr/>
                    <a:lstStyle/>
                    <a:p>
                      <a:pPr algn="ctr" rtl="0" fontAlgn="t"/>
                      <a:r>
                        <a:rPr lang="en-US" sz="1400" b="1" i="0" u="none" strike="noStrike">
                          <a:solidFill>
                            <a:srgbClr val="000000"/>
                          </a:solidFill>
                          <a:latin typeface="Arial"/>
                        </a:rPr>
                        <a:t>E8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4036 (726)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4016</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-472</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r>
              <a:tr h="218695">
                <a:tc>
                  <a:txBody>
                    <a:bodyPr/>
                    <a:lstStyle/>
                    <a:p>
                      <a:pPr algn="ctr" rtl="0" fontAlgn="t"/>
                      <a:r>
                        <a:rPr lang="en-US" sz="1400" b="1" i="0" u="none" strike="noStrike">
                          <a:solidFill>
                            <a:srgbClr val="000000"/>
                          </a:solidFill>
                          <a:latin typeface="Arial"/>
                        </a:rPr>
                        <a:t>E7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9251 (566)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9073</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-18</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r>
              <a:tr h="201925">
                <a:tc>
                  <a:txBody>
                    <a:bodyPr/>
                    <a:lstStyle/>
                    <a:p>
                      <a:pPr algn="ctr" rtl="0" fontAlgn="t"/>
                      <a:r>
                        <a:rPr lang="en-US" sz="1400" b="1" i="0" u="none" strike="noStrike">
                          <a:solidFill>
                            <a:srgbClr val="000000"/>
                          </a:solidFill>
                          <a:latin typeface="Arial"/>
                        </a:rPr>
                        <a:t>E6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17120 (1743)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16305</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-1992</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r>
              <a:tr h="218695">
                <a:tc>
                  <a:txBody>
                    <a:bodyPr/>
                    <a:lstStyle/>
                    <a:p>
                      <a:pPr algn="ctr" rtl="0" fontAlgn="t"/>
                      <a:r>
                        <a:rPr lang="en-US" sz="1400" b="1" i="0" u="none" strike="noStrike">
                          <a:solidFill>
                            <a:srgbClr val="000000"/>
                          </a:solidFill>
                          <a:latin typeface="Arial"/>
                        </a:rPr>
                        <a:t>E5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30321</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27452</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-1126</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r>
              <a:tr h="218695">
                <a:tc>
                  <a:txBody>
                    <a:bodyPr/>
                    <a:lstStyle/>
                    <a:p>
                      <a:pPr algn="ctr" rtl="0" fontAlgn="t"/>
                      <a:r>
                        <a:rPr lang="en-US" sz="1400" b="1" i="0" u="none" strike="noStrike">
                          <a:solidFill>
                            <a:srgbClr val="000000"/>
                          </a:solidFill>
                          <a:latin typeface="Arial"/>
                        </a:rPr>
                        <a:t>E4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38648</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34780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-3868</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r>
              <a:tr h="218695">
                <a:tc>
                  <a:txBody>
                    <a:bodyPr/>
                    <a:lstStyle/>
                    <a:p>
                      <a:pPr algn="ctr" rtl="0" fontAlgn="t"/>
                      <a:r>
                        <a:rPr lang="en-US" sz="1400" b="1" i="0" u="none" strike="noStrike">
                          <a:solidFill>
                            <a:srgbClr val="000000"/>
                          </a:solidFill>
                          <a:latin typeface="Arial"/>
                        </a:rPr>
                        <a:t>E1-E3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76820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a:solidFill>
                            <a:srgbClr val="000000"/>
                          </a:solidFill>
                          <a:latin typeface="Arial"/>
                        </a:rPr>
                        <a:t>68267</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c>
                  <a:txBody>
                    <a:bodyPr/>
                    <a:lstStyle/>
                    <a:p>
                      <a:pPr algn="ctr" rtl="0" fontAlgn="t"/>
                      <a:r>
                        <a:rPr lang="en-US" sz="1400" b="1" i="0" u="none" strike="noStrike" dirty="0">
                          <a:solidFill>
                            <a:srgbClr val="000000"/>
                          </a:solidFill>
                          <a:latin typeface="Arial"/>
                        </a:rPr>
                        <a:t>-8553</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alpha val="34000"/>
                      </a:schemeClr>
                    </a:solidFill>
                  </a:tcPr>
                </a:tc>
              </a:tr>
            </a:tbl>
          </a:graphicData>
        </a:graphic>
      </p:graphicFrame>
      <p:sp>
        <p:nvSpPr>
          <p:cNvPr id="7255" name="TextBox 6"/>
          <p:cNvSpPr txBox="1">
            <a:spLocks noChangeArrowheads="1"/>
          </p:cNvSpPr>
          <p:nvPr/>
        </p:nvSpPr>
        <p:spPr bwMode="auto">
          <a:xfrm>
            <a:off x="6096000" y="5486400"/>
            <a:ext cx="2590800" cy="400050"/>
          </a:xfrm>
          <a:prstGeom prst="rect">
            <a:avLst/>
          </a:prstGeom>
          <a:solidFill>
            <a:srgbClr val="FFFF00"/>
          </a:solidFill>
          <a:ln w="9525">
            <a:solidFill>
              <a:srgbClr val="FF0000"/>
            </a:solidFill>
            <a:miter lim="800000"/>
            <a:headEnd/>
            <a:tailEnd/>
          </a:ln>
        </p:spPr>
        <p:txBody>
          <a:bodyPr>
            <a:spAutoFit/>
          </a:bodyPr>
          <a:lstStyle/>
          <a:p>
            <a:r>
              <a:rPr lang="en-US" sz="1000" b="1">
                <a:solidFill>
                  <a:srgbClr val="FF0000"/>
                </a:solidFill>
              </a:rPr>
              <a:t>   Note – Numbers in parenthesis “(X)” represent Marines selected for that rank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52400"/>
            <a:ext cx="7772400" cy="1143000"/>
          </a:xfrm>
        </p:spPr>
        <p:txBody>
          <a:bodyPr/>
          <a:lstStyle/>
          <a:p>
            <a:pPr>
              <a:defRPr/>
            </a:pPr>
            <a:r>
              <a:rPr lang="en-US" dirty="0" smtClean="0"/>
              <a:t>Force Shaping Authorities Available </a:t>
            </a:r>
            <a:endParaRPr lang="en-US" dirty="0"/>
          </a:p>
        </p:txBody>
      </p:sp>
      <p:graphicFrame>
        <p:nvGraphicFramePr>
          <p:cNvPr id="7" name="Content Placeholder 6"/>
          <p:cNvGraphicFramePr>
            <a:graphicFrameLocks noGrp="1"/>
          </p:cNvGraphicFramePr>
          <p:nvPr>
            <p:ph idx="1"/>
          </p:nvPr>
        </p:nvGraphicFramePr>
        <p:xfrm>
          <a:off x="228600" y="1524000"/>
          <a:ext cx="8763000" cy="4594106"/>
        </p:xfrm>
        <a:graphic>
          <a:graphicData uri="http://schemas.openxmlformats.org/drawingml/2006/table">
            <a:tbl>
              <a:tblPr firstRow="1" bandRow="1">
                <a:tableStyleId>{073A0DAA-6AF3-43AB-8588-CEC1D06C72B9}</a:tableStyleId>
              </a:tblPr>
              <a:tblGrid>
                <a:gridCol w="1676400"/>
                <a:gridCol w="1524000"/>
                <a:gridCol w="2133600"/>
                <a:gridCol w="1905000"/>
                <a:gridCol w="1524000"/>
              </a:tblGrid>
              <a:tr h="316956">
                <a:tc>
                  <a:txBody>
                    <a:bodyPr/>
                    <a:lstStyle/>
                    <a:p>
                      <a:pPr algn="ctr"/>
                      <a:r>
                        <a:rPr lang="en-US" sz="1600" dirty="0" smtClean="0"/>
                        <a:t>Authority</a:t>
                      </a:r>
                      <a:endParaRPr lang="en-US" sz="1600" dirty="0">
                        <a:solidFill>
                          <a:schemeClr val="tx1"/>
                        </a:solidFill>
                      </a:endParaRPr>
                    </a:p>
                  </a:txBody>
                  <a:tcPr/>
                </a:tc>
                <a:tc>
                  <a:txBody>
                    <a:bodyPr/>
                    <a:lstStyle/>
                    <a:p>
                      <a:pPr algn="ctr"/>
                      <a:r>
                        <a:rPr lang="en-US" sz="1600" dirty="0" smtClean="0"/>
                        <a:t>Eligible</a:t>
                      </a:r>
                      <a:endParaRPr lang="en-US" sz="1600" dirty="0">
                        <a:solidFill>
                          <a:schemeClr val="tx1"/>
                        </a:solidFill>
                      </a:endParaRPr>
                    </a:p>
                  </a:txBody>
                  <a:tcPr/>
                </a:tc>
                <a:tc>
                  <a:txBody>
                    <a:bodyPr/>
                    <a:lstStyle/>
                    <a:p>
                      <a:pPr algn="ctr"/>
                      <a:r>
                        <a:rPr lang="en-US" sz="1600" dirty="0" smtClean="0"/>
                        <a:t>Description</a:t>
                      </a:r>
                      <a:endParaRPr lang="en-US" sz="1600" dirty="0">
                        <a:solidFill>
                          <a:schemeClr val="tx1"/>
                        </a:solidFill>
                      </a:endParaRPr>
                    </a:p>
                  </a:txBody>
                  <a:tcPr/>
                </a:tc>
                <a:tc>
                  <a:txBody>
                    <a:bodyPr/>
                    <a:lstStyle/>
                    <a:p>
                      <a:pPr algn="ctr"/>
                      <a:r>
                        <a:rPr lang="en-US" sz="1600" dirty="0" smtClean="0"/>
                        <a:t>Payment</a:t>
                      </a:r>
                      <a:endParaRPr lang="en-US" sz="1600" dirty="0">
                        <a:solidFill>
                          <a:schemeClr val="tx1"/>
                        </a:solidFill>
                      </a:endParaRPr>
                    </a:p>
                  </a:txBody>
                  <a:tcPr/>
                </a:tc>
                <a:tc>
                  <a:txBody>
                    <a:bodyPr/>
                    <a:lstStyle/>
                    <a:p>
                      <a:pPr algn="ctr"/>
                      <a:r>
                        <a:rPr lang="en-US" sz="1600" dirty="0" smtClean="0"/>
                        <a:t>Remarks</a:t>
                      </a:r>
                      <a:endParaRPr lang="en-US" sz="1600" dirty="0">
                        <a:solidFill>
                          <a:schemeClr val="tx1"/>
                        </a:solidFill>
                      </a:endParaRPr>
                    </a:p>
                  </a:txBody>
                  <a:tcPr/>
                </a:tc>
              </a:tr>
              <a:tr h="579120">
                <a:tc>
                  <a:txBody>
                    <a:bodyPr/>
                    <a:lstStyle/>
                    <a:p>
                      <a:pPr algn="l"/>
                      <a:r>
                        <a:rPr lang="en-US" sz="1000" b="1" dirty="0" smtClean="0">
                          <a:solidFill>
                            <a:srgbClr val="008000"/>
                          </a:solidFill>
                        </a:rPr>
                        <a:t>Temporary</a:t>
                      </a:r>
                      <a:r>
                        <a:rPr lang="en-US" sz="1000" b="1" baseline="0" dirty="0" smtClean="0">
                          <a:solidFill>
                            <a:srgbClr val="008000"/>
                          </a:solidFill>
                        </a:rPr>
                        <a:t> Early     Retirement Authority  (TERA)</a:t>
                      </a:r>
                      <a:endParaRPr lang="en-US" sz="1000" b="1" dirty="0">
                        <a:solidFill>
                          <a:srgbClr val="008000"/>
                        </a:solidFill>
                      </a:endParaRPr>
                    </a:p>
                  </a:txBody>
                  <a:tcPr/>
                </a:tc>
                <a:tc>
                  <a:txBody>
                    <a:bodyPr/>
                    <a:lstStyle/>
                    <a:p>
                      <a:pPr algn="l"/>
                      <a:r>
                        <a:rPr lang="en-US" sz="1000" b="1" dirty="0" smtClean="0"/>
                        <a:t>Officers</a:t>
                      </a:r>
                      <a:r>
                        <a:rPr lang="en-US" sz="1000" b="1" baseline="0" dirty="0" smtClean="0"/>
                        <a:t> and Enlisted</a:t>
                      </a:r>
                      <a:endParaRPr lang="en-US" sz="1000" b="1" dirty="0">
                        <a:solidFill>
                          <a:schemeClr val="tx1"/>
                        </a:solidFill>
                      </a:endParaRPr>
                    </a:p>
                  </a:txBody>
                  <a:tcPr/>
                </a:tc>
                <a:tc>
                  <a:txBody>
                    <a:bodyPr/>
                    <a:lstStyle/>
                    <a:p>
                      <a:pPr algn="l"/>
                      <a:r>
                        <a:rPr lang="en-US" sz="1000" b="1" dirty="0" smtClean="0"/>
                        <a:t>Early retirement for Marines</a:t>
                      </a:r>
                      <a:r>
                        <a:rPr lang="en-US" sz="1000" b="1" baseline="0" dirty="0" smtClean="0"/>
                        <a:t> between 15 and 20 YOS</a:t>
                      </a:r>
                      <a:endParaRPr lang="en-US" sz="1000" b="1"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t>32.5%</a:t>
                      </a:r>
                      <a:r>
                        <a:rPr lang="en-US" sz="1000" b="1" baseline="0" dirty="0" smtClean="0"/>
                        <a:t> to 43% Retirement</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baseline="0" dirty="0" smtClean="0">
                          <a:solidFill>
                            <a:schemeClr val="tx1"/>
                          </a:solidFill>
                        </a:rPr>
                        <a:t>Major w/15 YOS = $28,501/Yr</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baseline="0" dirty="0" smtClean="0">
                          <a:solidFill>
                            <a:schemeClr val="tx1"/>
                          </a:solidFill>
                        </a:rPr>
                        <a:t>SSgt w/15 YOS = $14,316/Yr</a:t>
                      </a:r>
                      <a:endParaRPr lang="en-US" sz="1000" b="1"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t>9-11 GIB / </a:t>
                      </a:r>
                      <a:r>
                        <a:rPr lang="en-US" sz="1000" b="1" dirty="0" err="1" smtClean="0"/>
                        <a:t>Redux</a:t>
                      </a:r>
                      <a:r>
                        <a:rPr lang="en-US" sz="1000" b="1"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tx1"/>
                          </a:solidFill>
                        </a:rPr>
                        <a:t>Targeted MOSs and Grades</a:t>
                      </a:r>
                      <a:r>
                        <a:rPr lang="en-US" sz="1000" b="1" baseline="0" dirty="0" smtClean="0">
                          <a:solidFill>
                            <a:schemeClr val="tx1"/>
                          </a:solidFill>
                        </a:rPr>
                        <a:t> Only</a:t>
                      </a:r>
                      <a:endParaRPr lang="en-US" sz="1000" b="1" dirty="0">
                        <a:solidFill>
                          <a:schemeClr val="tx1"/>
                        </a:solidFill>
                      </a:endParaRPr>
                    </a:p>
                  </a:txBody>
                  <a:tcPr/>
                </a:tc>
              </a:tr>
              <a:tr h="411480">
                <a:tc>
                  <a:txBody>
                    <a:bodyPr/>
                    <a:lstStyle/>
                    <a:p>
                      <a:pPr algn="l"/>
                      <a:r>
                        <a:rPr lang="en-US" sz="1000" b="1" dirty="0" smtClean="0">
                          <a:solidFill>
                            <a:srgbClr val="008000"/>
                          </a:solidFill>
                        </a:rPr>
                        <a:t>Early</a:t>
                      </a:r>
                      <a:r>
                        <a:rPr lang="en-US" sz="1000" b="1" baseline="0" dirty="0" smtClean="0">
                          <a:solidFill>
                            <a:srgbClr val="008000"/>
                          </a:solidFill>
                        </a:rPr>
                        <a:t> Discharge Authority (EDA)</a:t>
                      </a:r>
                      <a:endParaRPr lang="en-US" sz="1000" b="1" dirty="0">
                        <a:solidFill>
                          <a:srgbClr val="008000"/>
                        </a:solidFill>
                      </a:endParaRPr>
                    </a:p>
                  </a:txBody>
                  <a:tcPr/>
                </a:tc>
                <a:tc>
                  <a:txBody>
                    <a:bodyPr/>
                    <a:lstStyle/>
                    <a:p>
                      <a:pPr algn="l"/>
                      <a:r>
                        <a:rPr lang="en-US" sz="1000" b="1" dirty="0" smtClean="0"/>
                        <a:t>Officers </a:t>
                      </a:r>
                      <a:r>
                        <a:rPr lang="en-US" sz="1000" b="1" baseline="0" dirty="0" smtClean="0"/>
                        <a:t>–  “OVER”</a:t>
                      </a:r>
                    </a:p>
                    <a:p>
                      <a:pPr algn="l"/>
                      <a:r>
                        <a:rPr lang="en-US" sz="1000" b="1" baseline="0" dirty="0" smtClean="0"/>
                        <a:t>Enlisted – “VEERP”</a:t>
                      </a:r>
                      <a:endParaRPr lang="en-US" sz="1000" b="1" dirty="0">
                        <a:solidFill>
                          <a:schemeClr val="tx1"/>
                        </a:solidFill>
                      </a:endParaRPr>
                    </a:p>
                  </a:txBody>
                  <a:tcPr/>
                </a:tc>
                <a:tc>
                  <a:txBody>
                    <a:bodyPr/>
                    <a:lstStyle/>
                    <a:p>
                      <a:pPr algn="l"/>
                      <a:r>
                        <a:rPr lang="en-US" sz="1000" b="1" dirty="0" smtClean="0"/>
                        <a:t>Enlisted up to 12 months</a:t>
                      </a:r>
                      <a:r>
                        <a:rPr lang="en-US" sz="1000" b="1" baseline="0" dirty="0" smtClean="0"/>
                        <a:t>  Officers up to 6 months</a:t>
                      </a:r>
                      <a:endParaRPr lang="en-US" sz="1000" b="1" dirty="0">
                        <a:solidFill>
                          <a:schemeClr val="tx1"/>
                        </a:solidFill>
                      </a:endParaRPr>
                    </a:p>
                  </a:txBody>
                  <a:tcPr/>
                </a:tc>
                <a:tc>
                  <a:txBody>
                    <a:bodyPr/>
                    <a:lstStyle/>
                    <a:p>
                      <a:pPr algn="l"/>
                      <a:r>
                        <a:rPr lang="en-US" sz="1000" b="1" dirty="0" smtClean="0"/>
                        <a:t>None</a:t>
                      </a:r>
                      <a:endParaRPr lang="en-US" sz="1000" b="1" dirty="0">
                        <a:solidFill>
                          <a:schemeClr val="tx1"/>
                        </a:solidFill>
                      </a:endParaRPr>
                    </a:p>
                  </a:txBody>
                  <a:tcPr/>
                </a:tc>
                <a:tc>
                  <a:txBody>
                    <a:bodyPr/>
                    <a:lstStyle/>
                    <a:p>
                      <a:pPr algn="l"/>
                      <a:r>
                        <a:rPr lang="en-US" sz="1000" b="1" dirty="0" smtClean="0"/>
                        <a:t>In effect now</a:t>
                      </a:r>
                      <a:endParaRPr lang="en-US" sz="1000" b="1" dirty="0">
                        <a:solidFill>
                          <a:schemeClr val="tx1"/>
                        </a:solidFill>
                      </a:endParaRPr>
                    </a:p>
                  </a:txBody>
                  <a:tcPr/>
                </a:tc>
              </a:tr>
              <a:tr h="388991">
                <a:tc>
                  <a:txBody>
                    <a:bodyPr/>
                    <a:lstStyle/>
                    <a:p>
                      <a:pPr algn="l"/>
                      <a:r>
                        <a:rPr lang="en-US" sz="1000" b="1" dirty="0" smtClean="0">
                          <a:solidFill>
                            <a:srgbClr val="008000"/>
                          </a:solidFill>
                        </a:rPr>
                        <a:t>Voluntary Retirement Incentive (VRI)</a:t>
                      </a:r>
                      <a:endParaRPr lang="en-US" sz="1000" b="1" dirty="0">
                        <a:solidFill>
                          <a:srgbClr val="008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t>Officers</a:t>
                      </a:r>
                      <a:r>
                        <a:rPr lang="en-US" sz="1000" b="1" baseline="0" dirty="0" smtClean="0"/>
                        <a:t> – up to 675 max throughout </a:t>
                      </a:r>
                      <a:r>
                        <a:rPr lang="en-US" sz="1000" b="1" baseline="0" dirty="0" err="1" smtClean="0"/>
                        <a:t>DoD</a:t>
                      </a:r>
                      <a:endParaRPr lang="en-US" sz="1000" b="1" baseline="0" dirty="0" smtClean="0"/>
                    </a:p>
                  </a:txBody>
                  <a:tcPr/>
                </a:tc>
                <a:tc>
                  <a:txBody>
                    <a:bodyPr/>
                    <a:lstStyle/>
                    <a:p>
                      <a:pPr algn="l"/>
                      <a:r>
                        <a:rPr lang="en-US" sz="1000" b="1" dirty="0" smtClean="0"/>
                        <a:t>Officers between 20-29</a:t>
                      </a:r>
                      <a:r>
                        <a:rPr lang="en-US" sz="1000" b="1" baseline="0" dirty="0" smtClean="0"/>
                        <a:t> YOS</a:t>
                      </a:r>
                      <a:endParaRPr lang="en-US" sz="1000" b="1" dirty="0">
                        <a:solidFill>
                          <a:schemeClr val="tx1"/>
                        </a:solidFill>
                      </a:endParaRPr>
                    </a:p>
                  </a:txBody>
                  <a:tcPr/>
                </a:tc>
                <a:tc>
                  <a:txBody>
                    <a:bodyPr/>
                    <a:lstStyle/>
                    <a:p>
                      <a:pPr algn="l"/>
                      <a:r>
                        <a:rPr lang="en-US" sz="1000" b="1" dirty="0" smtClean="0"/>
                        <a:t>Up to 12 months base</a:t>
                      </a:r>
                      <a:r>
                        <a:rPr lang="en-US" sz="1000" b="1" baseline="0" dirty="0" smtClean="0"/>
                        <a:t> pay Col 26yrs = $124,212</a:t>
                      </a:r>
                      <a:endParaRPr lang="en-US" sz="1000" b="1" dirty="0">
                        <a:solidFill>
                          <a:schemeClr val="tx1"/>
                        </a:solidFill>
                      </a:endParaRPr>
                    </a:p>
                  </a:txBody>
                  <a:tcPr/>
                </a:tc>
                <a:tc>
                  <a:txBody>
                    <a:bodyPr/>
                    <a:lstStyle/>
                    <a:p>
                      <a:pPr algn="l"/>
                      <a:r>
                        <a:rPr lang="en-US" sz="1000" b="1" dirty="0" smtClean="0">
                          <a:solidFill>
                            <a:srgbClr val="FF0000"/>
                          </a:solidFill>
                        </a:rPr>
                        <a:t>USMC Not Offering</a:t>
                      </a:r>
                      <a:endParaRPr lang="en-US" sz="1000" b="1" dirty="0">
                        <a:solidFill>
                          <a:srgbClr val="FF0000"/>
                        </a:solidFill>
                      </a:endParaRPr>
                    </a:p>
                  </a:txBody>
                  <a:tcPr/>
                </a:tc>
              </a:tr>
              <a:tr h="388991">
                <a:tc>
                  <a:txBody>
                    <a:bodyPr/>
                    <a:lstStyle/>
                    <a:p>
                      <a:pPr algn="l"/>
                      <a:r>
                        <a:rPr lang="en-US" sz="1000" b="1" dirty="0" smtClean="0">
                          <a:solidFill>
                            <a:srgbClr val="008000"/>
                          </a:solidFill>
                        </a:rPr>
                        <a:t>Voluntary</a:t>
                      </a:r>
                      <a:r>
                        <a:rPr lang="en-US" sz="1000" b="1" baseline="0" dirty="0" smtClean="0">
                          <a:solidFill>
                            <a:srgbClr val="008000"/>
                          </a:solidFill>
                        </a:rPr>
                        <a:t> Separation Pay (VSP)</a:t>
                      </a:r>
                      <a:endParaRPr lang="en-US" sz="1000" b="1" dirty="0">
                        <a:solidFill>
                          <a:srgbClr val="008000"/>
                        </a:solidFill>
                      </a:endParaRPr>
                    </a:p>
                  </a:txBody>
                  <a:tcPr/>
                </a:tc>
                <a:tc>
                  <a:txBody>
                    <a:bodyPr/>
                    <a:lstStyle/>
                    <a:p>
                      <a:pPr algn="l"/>
                      <a:r>
                        <a:rPr lang="en-US" sz="1000" b="1" dirty="0" smtClean="0"/>
                        <a:t>Officers</a:t>
                      </a:r>
                      <a:r>
                        <a:rPr lang="en-US" sz="1000" b="1" baseline="0" dirty="0" smtClean="0"/>
                        <a:t> and Enlisted</a:t>
                      </a:r>
                      <a:endParaRPr lang="en-US" sz="1000" b="1" dirty="0">
                        <a:solidFill>
                          <a:schemeClr val="tx1"/>
                        </a:solidFill>
                      </a:endParaRPr>
                    </a:p>
                  </a:txBody>
                  <a:tcPr/>
                </a:tc>
                <a:tc>
                  <a:txBody>
                    <a:bodyPr/>
                    <a:lstStyle/>
                    <a:p>
                      <a:r>
                        <a:rPr lang="en-US" sz="1000" b="1" dirty="0" smtClean="0"/>
                        <a:t>Early</a:t>
                      </a:r>
                      <a:r>
                        <a:rPr lang="en-US" sz="1000" b="1" baseline="0" dirty="0" smtClean="0"/>
                        <a:t> separation (6-20 YOS) </a:t>
                      </a:r>
                      <a:endParaRPr lang="en-US" sz="1000" b="1" dirty="0"/>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1" u="none" strike="noStrike" cap="none" normalizeH="0" baseline="0" dirty="0" smtClean="0">
                          <a:ln>
                            <a:noFill/>
                          </a:ln>
                          <a:effectLst/>
                        </a:rPr>
                        <a:t>up to 40% base pay x YOS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Arial" charset="0"/>
                        </a:rPr>
                        <a:t>SSgt w/14 YOS = $118,059  Sgt w/10 YOS = $72,229</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tx1"/>
                          </a:solidFill>
                        </a:rPr>
                        <a:t>Targeted MOSs and Grades</a:t>
                      </a:r>
                      <a:r>
                        <a:rPr lang="en-US" sz="1000" b="1" baseline="0" dirty="0" smtClean="0">
                          <a:solidFill>
                            <a:schemeClr val="tx1"/>
                          </a:solidFill>
                        </a:rPr>
                        <a:t> Only</a:t>
                      </a:r>
                      <a:endParaRPr lang="en-US" sz="1000" b="1" dirty="0" smtClean="0">
                        <a:solidFill>
                          <a:schemeClr val="tx1"/>
                        </a:solidFill>
                      </a:endParaRPr>
                    </a:p>
                    <a:p>
                      <a:endParaRPr lang="en-US" sz="1000" b="1" dirty="0"/>
                    </a:p>
                  </a:txBody>
                  <a:tcPr/>
                </a:tc>
              </a:tr>
              <a:tr h="388991">
                <a:tc>
                  <a:txBody>
                    <a:bodyPr/>
                    <a:lstStyle/>
                    <a:p>
                      <a:pPr algn="l"/>
                      <a:r>
                        <a:rPr lang="en-US" sz="1000" b="1" dirty="0" smtClean="0">
                          <a:solidFill>
                            <a:srgbClr val="008000"/>
                          </a:solidFill>
                        </a:rPr>
                        <a:t>Time –in</a:t>
                      </a:r>
                      <a:r>
                        <a:rPr lang="en-US" sz="1000" b="1" baseline="0" dirty="0" smtClean="0">
                          <a:solidFill>
                            <a:srgbClr val="008000"/>
                          </a:solidFill>
                        </a:rPr>
                        <a:t>- Grade Waiver (TIG)</a:t>
                      </a:r>
                      <a:endParaRPr lang="en-US" sz="1000" b="1" dirty="0">
                        <a:solidFill>
                          <a:srgbClr val="008000"/>
                        </a:solidFill>
                      </a:endParaRPr>
                    </a:p>
                  </a:txBody>
                  <a:tcPr/>
                </a:tc>
                <a:tc>
                  <a:txBody>
                    <a:bodyPr/>
                    <a:lstStyle/>
                    <a:p>
                      <a:pPr algn="l"/>
                      <a:r>
                        <a:rPr lang="en-US" sz="1000" b="1" dirty="0" smtClean="0"/>
                        <a:t>O6 / O5</a:t>
                      </a:r>
                      <a:r>
                        <a:rPr lang="en-US" sz="1000" b="1" baseline="0" dirty="0" smtClean="0"/>
                        <a:t> with 2yrs TIG</a:t>
                      </a:r>
                      <a:endParaRPr lang="en-US" sz="1000" b="1" dirty="0">
                        <a:solidFill>
                          <a:schemeClr val="tx1"/>
                        </a:solidFill>
                      </a:endParaRPr>
                    </a:p>
                  </a:txBody>
                  <a:tcPr/>
                </a:tc>
                <a:tc>
                  <a:txBody>
                    <a:bodyPr/>
                    <a:lstStyle/>
                    <a:p>
                      <a:pPr algn="l"/>
                      <a:r>
                        <a:rPr lang="en-US" sz="1000" b="1" dirty="0" smtClean="0"/>
                        <a:t>2%</a:t>
                      </a:r>
                      <a:r>
                        <a:rPr lang="en-US" sz="1000" b="1" baseline="0" dirty="0" smtClean="0"/>
                        <a:t> of Grade /Year </a:t>
                      </a:r>
                    </a:p>
                    <a:p>
                      <a:pPr algn="l"/>
                      <a:r>
                        <a:rPr lang="en-US" sz="1000" b="1" baseline="0" dirty="0" smtClean="0"/>
                        <a:t>(12 Cols and 38 LtCol)</a:t>
                      </a:r>
                      <a:endParaRPr lang="en-US" sz="1000" b="1" dirty="0">
                        <a:solidFill>
                          <a:schemeClr val="tx1"/>
                        </a:solidFill>
                      </a:endParaRPr>
                    </a:p>
                  </a:txBody>
                  <a:tcPr/>
                </a:tc>
                <a:tc>
                  <a:txBody>
                    <a:bodyPr/>
                    <a:lstStyle/>
                    <a:p>
                      <a:pPr algn="l"/>
                      <a:r>
                        <a:rPr lang="en-US" sz="1000" b="1" dirty="0" smtClean="0"/>
                        <a:t>Retire in Grade</a:t>
                      </a:r>
                      <a:endParaRPr lang="en-US" sz="1000" b="1" dirty="0">
                        <a:solidFill>
                          <a:schemeClr val="tx1"/>
                        </a:solidFill>
                      </a:endParaRPr>
                    </a:p>
                  </a:txBody>
                  <a:tcPr/>
                </a:tc>
                <a:tc>
                  <a:txBody>
                    <a:bodyPr/>
                    <a:lstStyle/>
                    <a:p>
                      <a:pPr algn="l"/>
                      <a:r>
                        <a:rPr lang="en-US" sz="1000" b="1" dirty="0" smtClean="0"/>
                        <a:t>In effect now</a:t>
                      </a:r>
                      <a:endParaRPr lang="en-US" sz="1000" b="1" dirty="0">
                        <a:solidFill>
                          <a:schemeClr val="tx1"/>
                        </a:solidFill>
                      </a:endParaRPr>
                    </a:p>
                  </a:txBody>
                  <a:tcPr/>
                </a:tc>
              </a:tr>
              <a:tr h="419854">
                <a:tc>
                  <a:txBody>
                    <a:bodyPr/>
                    <a:lstStyle/>
                    <a:p>
                      <a:pPr algn="l"/>
                      <a:r>
                        <a:rPr lang="en-US" sz="1000" b="1" dirty="0" smtClean="0">
                          <a:solidFill>
                            <a:srgbClr val="FF0000"/>
                          </a:solidFill>
                        </a:rPr>
                        <a:t>Selective Early  Retirement</a:t>
                      </a:r>
                      <a:r>
                        <a:rPr lang="en-US" sz="1000" b="1" baseline="0" dirty="0" smtClean="0">
                          <a:solidFill>
                            <a:srgbClr val="FF0000"/>
                          </a:solidFill>
                        </a:rPr>
                        <a:t> Board (SERB)</a:t>
                      </a:r>
                      <a:endParaRPr lang="en-US" sz="1000" b="1" dirty="0">
                        <a:solidFill>
                          <a:srgbClr val="FF0000"/>
                        </a:solidFill>
                      </a:endParaRPr>
                    </a:p>
                  </a:txBody>
                  <a:tcPr/>
                </a:tc>
                <a:tc>
                  <a:txBody>
                    <a:bodyPr/>
                    <a:lstStyle/>
                    <a:p>
                      <a:pPr algn="l"/>
                      <a:r>
                        <a:rPr lang="en-US" sz="1000" b="1" dirty="0" smtClean="0">
                          <a:solidFill>
                            <a:schemeClr val="tx1"/>
                          </a:solidFill>
                        </a:rPr>
                        <a:t>Officers </a:t>
                      </a:r>
                    </a:p>
                    <a:p>
                      <a:pPr algn="l"/>
                      <a:endParaRPr lang="en-US" sz="1000" b="1" dirty="0" smtClean="0">
                        <a:solidFill>
                          <a:schemeClr val="tx1"/>
                        </a:solidFill>
                      </a:endParaRPr>
                    </a:p>
                    <a:p>
                      <a:pPr algn="l"/>
                      <a:r>
                        <a:rPr lang="en-US" sz="1000" b="1" dirty="0" smtClean="0">
                          <a:solidFill>
                            <a:schemeClr val="tx1"/>
                          </a:solidFill>
                        </a:rPr>
                        <a:t>Enlisted</a:t>
                      </a:r>
                      <a:endParaRPr lang="en-US" sz="1000" b="1" dirty="0">
                        <a:solidFill>
                          <a:schemeClr val="tx1"/>
                        </a:solidFill>
                      </a:endParaRPr>
                    </a:p>
                  </a:txBody>
                  <a:tcPr/>
                </a:tc>
                <a:tc>
                  <a:txBody>
                    <a:bodyPr/>
                    <a:lstStyle/>
                    <a:p>
                      <a:pPr algn="l"/>
                      <a:r>
                        <a:rPr lang="en-US" sz="1000" b="1" dirty="0" smtClean="0">
                          <a:solidFill>
                            <a:schemeClr val="tx1"/>
                          </a:solidFill>
                        </a:rPr>
                        <a:t>2P</a:t>
                      </a:r>
                      <a:r>
                        <a:rPr lang="en-US" sz="1000" b="1" baseline="0" dirty="0" smtClean="0">
                          <a:solidFill>
                            <a:schemeClr val="tx1"/>
                          </a:solidFill>
                        </a:rPr>
                        <a:t> LtCol and Cols w/ 4 yrs TIG</a:t>
                      </a:r>
                    </a:p>
                    <a:p>
                      <a:pPr algn="l"/>
                      <a:r>
                        <a:rPr lang="en-US" sz="1000" b="1" baseline="0" dirty="0" smtClean="0">
                          <a:solidFill>
                            <a:schemeClr val="tx1"/>
                          </a:solidFill>
                        </a:rPr>
                        <a:t>Up to 30% of eligible population</a:t>
                      </a:r>
                    </a:p>
                    <a:p>
                      <a:pPr algn="l"/>
                      <a:r>
                        <a:rPr lang="en-US" sz="1000" b="1" baseline="0" dirty="0" smtClean="0">
                          <a:solidFill>
                            <a:schemeClr val="tx1"/>
                          </a:solidFill>
                        </a:rPr>
                        <a:t>E9s with 4 yrs TIG</a:t>
                      </a:r>
                      <a:endParaRPr lang="en-US" sz="1000" b="1" dirty="0">
                        <a:solidFill>
                          <a:schemeClr val="tx1"/>
                        </a:solidFill>
                      </a:endParaRPr>
                    </a:p>
                  </a:txBody>
                  <a:tcPr/>
                </a:tc>
                <a:tc>
                  <a:txBody>
                    <a:bodyPr/>
                    <a:lstStyle/>
                    <a:p>
                      <a:pPr algn="l"/>
                      <a:r>
                        <a:rPr lang="en-US" sz="1000" b="1" dirty="0" smtClean="0">
                          <a:solidFill>
                            <a:schemeClr val="tx1"/>
                          </a:solidFill>
                        </a:rPr>
                        <a:t>None – retire in grade</a:t>
                      </a:r>
                      <a:endParaRPr lang="en-US" sz="1000" b="1" dirty="0">
                        <a:solidFill>
                          <a:schemeClr val="tx1"/>
                        </a:solidFill>
                      </a:endParaRPr>
                    </a:p>
                  </a:txBody>
                  <a:tcPr/>
                </a:tc>
                <a:tc>
                  <a:txBody>
                    <a:bodyPr/>
                    <a:lstStyle/>
                    <a:p>
                      <a:pPr algn="l"/>
                      <a:r>
                        <a:rPr lang="en-US" sz="1000" b="1" dirty="0" smtClean="0">
                          <a:solidFill>
                            <a:schemeClr val="tx1"/>
                          </a:solidFill>
                        </a:rPr>
                        <a:t>None</a:t>
                      </a:r>
                      <a:endParaRPr lang="en-US" sz="1000" b="1" dirty="0">
                        <a:solidFill>
                          <a:schemeClr val="tx1"/>
                        </a:solidFill>
                      </a:endParaRPr>
                    </a:p>
                  </a:txBody>
                  <a:tcPr/>
                </a:tc>
              </a:tr>
              <a:tr h="403106">
                <a:tc>
                  <a:txBody>
                    <a:bodyPr/>
                    <a:lstStyle/>
                    <a:p>
                      <a:r>
                        <a:rPr lang="en-US" sz="1000" b="1" dirty="0" smtClean="0">
                          <a:solidFill>
                            <a:schemeClr val="tx1"/>
                          </a:solidFill>
                        </a:rPr>
                        <a:t>STAP </a:t>
                      </a:r>
                      <a:r>
                        <a:rPr lang="en-US" sz="1000" b="1" dirty="0" err="1" smtClean="0">
                          <a:solidFill>
                            <a:schemeClr val="tx1"/>
                          </a:solidFill>
                        </a:rPr>
                        <a:t>Boat</a:t>
                      </a:r>
                      <a:r>
                        <a:rPr lang="en-US" sz="1000" b="1" baseline="0" dirty="0" err="1" smtClean="0">
                          <a:solidFill>
                            <a:schemeClr val="tx1"/>
                          </a:solidFill>
                        </a:rPr>
                        <a:t>space</a:t>
                      </a:r>
                      <a:r>
                        <a:rPr lang="en-US" sz="1000" b="1" baseline="0" dirty="0" smtClean="0">
                          <a:solidFill>
                            <a:schemeClr val="tx1"/>
                          </a:solidFill>
                        </a:rPr>
                        <a:t> Caps</a:t>
                      </a:r>
                      <a:endParaRPr lang="en-US" sz="1000" b="1" dirty="0">
                        <a:solidFill>
                          <a:schemeClr val="tx1"/>
                        </a:solidFill>
                      </a:endParaRPr>
                    </a:p>
                  </a:txBody>
                  <a:tcPr/>
                </a:tc>
                <a:tc>
                  <a:txBody>
                    <a:bodyPr/>
                    <a:lstStyle/>
                    <a:p>
                      <a:r>
                        <a:rPr lang="en-US" sz="1000" b="1" dirty="0" smtClean="0">
                          <a:solidFill>
                            <a:schemeClr val="tx1"/>
                          </a:solidFill>
                        </a:rPr>
                        <a:t>Enlisted</a:t>
                      </a:r>
                      <a:endParaRPr lang="en-US" sz="1000" b="1" dirty="0">
                        <a:solidFill>
                          <a:schemeClr val="tx1"/>
                        </a:solidFill>
                      </a:endParaRPr>
                    </a:p>
                  </a:txBody>
                  <a:tcPr/>
                </a:tc>
                <a:tc>
                  <a:txBody>
                    <a:bodyPr/>
                    <a:lstStyle/>
                    <a:p>
                      <a:r>
                        <a:rPr lang="en-US" sz="1000" b="1" dirty="0" smtClean="0">
                          <a:solidFill>
                            <a:schemeClr val="tx1"/>
                          </a:solidFill>
                        </a:rPr>
                        <a:t>Limit reenlistment for career</a:t>
                      </a:r>
                      <a:r>
                        <a:rPr lang="en-US" sz="1000" b="1" baseline="0" dirty="0" smtClean="0">
                          <a:solidFill>
                            <a:schemeClr val="tx1"/>
                          </a:solidFill>
                        </a:rPr>
                        <a:t> Marines (Zone B 6-10 YOS)</a:t>
                      </a:r>
                      <a:endParaRPr lang="en-US" sz="1000" b="1" dirty="0">
                        <a:solidFill>
                          <a:schemeClr val="tx1"/>
                        </a:solidFill>
                      </a:endParaRPr>
                    </a:p>
                  </a:txBody>
                  <a:tcPr/>
                </a:tc>
                <a:tc>
                  <a:txBody>
                    <a:bodyPr/>
                    <a:lstStyle/>
                    <a:p>
                      <a:r>
                        <a:rPr lang="en-US" sz="1000" b="1" dirty="0" smtClean="0">
                          <a:solidFill>
                            <a:schemeClr val="tx1"/>
                          </a:solidFill>
                        </a:rPr>
                        <a:t>Eligible</a:t>
                      </a:r>
                      <a:r>
                        <a:rPr lang="en-US" sz="1000" b="1" baseline="0" dirty="0" smtClean="0">
                          <a:solidFill>
                            <a:schemeClr val="tx1"/>
                          </a:solidFill>
                        </a:rPr>
                        <a:t> for separation Pay</a:t>
                      </a:r>
                      <a:endParaRPr lang="en-US" sz="1000" b="1"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tx1"/>
                          </a:solidFill>
                        </a:rPr>
                        <a:t>Targeted MOSs </a:t>
                      </a:r>
                      <a:r>
                        <a:rPr lang="en-US" sz="1000" b="1" baseline="0" dirty="0" smtClean="0">
                          <a:solidFill>
                            <a:schemeClr val="tx1"/>
                          </a:solidFill>
                        </a:rPr>
                        <a:t>Only</a:t>
                      </a:r>
                      <a:endParaRPr lang="en-US" sz="1000" b="1" dirty="0">
                        <a:solidFill>
                          <a:schemeClr val="tx1"/>
                        </a:solidFill>
                      </a:endParaRPr>
                    </a:p>
                  </a:txBody>
                  <a:tcPr/>
                </a:tc>
              </a:tr>
              <a:tr h="389374">
                <a:tc>
                  <a:txBody>
                    <a:bodyPr/>
                    <a:lstStyle/>
                    <a:p>
                      <a:r>
                        <a:rPr lang="en-US" sz="1000" b="1" dirty="0" smtClean="0">
                          <a:solidFill>
                            <a:schemeClr val="tx1"/>
                          </a:solidFill>
                        </a:rPr>
                        <a:t>Enlisted Career</a:t>
                      </a:r>
                      <a:r>
                        <a:rPr lang="en-US" sz="1000" b="1" baseline="0" dirty="0" smtClean="0">
                          <a:solidFill>
                            <a:schemeClr val="tx1"/>
                          </a:solidFill>
                        </a:rPr>
                        <a:t> Force Controls (ECFC)</a:t>
                      </a:r>
                      <a:endParaRPr lang="en-US" sz="1000" b="1" dirty="0">
                        <a:solidFill>
                          <a:schemeClr val="tx1"/>
                        </a:solidFill>
                      </a:endParaRPr>
                    </a:p>
                  </a:txBody>
                  <a:tcPr/>
                </a:tc>
                <a:tc>
                  <a:txBody>
                    <a:bodyPr/>
                    <a:lstStyle/>
                    <a:p>
                      <a:r>
                        <a:rPr lang="en-US" sz="1000" b="1" dirty="0" smtClean="0">
                          <a:solidFill>
                            <a:schemeClr val="tx1"/>
                          </a:solidFill>
                        </a:rPr>
                        <a:t>Enlisted</a:t>
                      </a:r>
                      <a:r>
                        <a:rPr lang="en-US" sz="1000" b="1" baseline="0" dirty="0" smtClean="0">
                          <a:solidFill>
                            <a:schemeClr val="tx1"/>
                          </a:solidFill>
                        </a:rPr>
                        <a:t> </a:t>
                      </a:r>
                      <a:endParaRPr lang="en-US" sz="1000" b="1" dirty="0">
                        <a:solidFill>
                          <a:schemeClr val="tx1"/>
                        </a:solidFill>
                      </a:endParaRPr>
                    </a:p>
                  </a:txBody>
                  <a:tcPr/>
                </a:tc>
                <a:tc>
                  <a:txBody>
                    <a:bodyPr/>
                    <a:lstStyle/>
                    <a:p>
                      <a:r>
                        <a:rPr lang="en-US" sz="1000" b="1" dirty="0" smtClean="0">
                          <a:solidFill>
                            <a:schemeClr val="tx1"/>
                          </a:solidFill>
                        </a:rPr>
                        <a:t>YOS limitations</a:t>
                      </a:r>
                      <a:r>
                        <a:rPr lang="en-US" sz="1000" b="1" baseline="0" dirty="0" smtClean="0">
                          <a:solidFill>
                            <a:schemeClr val="tx1"/>
                          </a:solidFill>
                        </a:rPr>
                        <a:t> based on rank</a:t>
                      </a:r>
                      <a:endParaRPr lang="en-US" sz="1000" b="1" dirty="0">
                        <a:solidFill>
                          <a:schemeClr val="tx1"/>
                        </a:solidFill>
                      </a:endParaRPr>
                    </a:p>
                  </a:txBody>
                  <a:tcPr/>
                </a:tc>
                <a:tc>
                  <a:txBody>
                    <a:bodyPr/>
                    <a:lstStyle/>
                    <a:p>
                      <a:r>
                        <a:rPr lang="en-US" sz="1000" b="1" dirty="0" smtClean="0">
                          <a:solidFill>
                            <a:schemeClr val="tx1"/>
                          </a:solidFill>
                        </a:rPr>
                        <a:t>Eligible</a:t>
                      </a:r>
                      <a:r>
                        <a:rPr lang="en-US" sz="1000" b="1" baseline="0" dirty="0" smtClean="0">
                          <a:solidFill>
                            <a:schemeClr val="tx1"/>
                          </a:solidFill>
                        </a:rPr>
                        <a:t> for separation pay</a:t>
                      </a:r>
                      <a:endParaRPr lang="en-US" sz="1000" b="1" dirty="0">
                        <a:solidFill>
                          <a:schemeClr val="tx1"/>
                        </a:solidFill>
                      </a:endParaRPr>
                    </a:p>
                  </a:txBody>
                  <a:tcPr/>
                </a:tc>
                <a:tc>
                  <a:txBody>
                    <a:bodyPr/>
                    <a:lstStyle/>
                    <a:p>
                      <a:pPr algn="l"/>
                      <a:r>
                        <a:rPr lang="en-US" sz="1000" b="1" dirty="0" smtClean="0"/>
                        <a:t>In effect now</a:t>
                      </a:r>
                      <a:endParaRPr lang="en-US" sz="1000" b="1" dirty="0">
                        <a:solidFill>
                          <a:schemeClr val="tx1"/>
                        </a:solidFill>
                      </a:endParaRPr>
                    </a:p>
                  </a:txBody>
                  <a:tcPr/>
                </a:tc>
              </a:tr>
              <a:tr h="473948">
                <a:tc>
                  <a:txBody>
                    <a:bodyPr/>
                    <a:lstStyle/>
                    <a:p>
                      <a:pPr algn="l"/>
                      <a:r>
                        <a:rPr lang="en-US" sz="1000" b="1" dirty="0" smtClean="0">
                          <a:solidFill>
                            <a:srgbClr val="FF0000"/>
                          </a:solidFill>
                        </a:rPr>
                        <a:t>Involuntary</a:t>
                      </a:r>
                      <a:r>
                        <a:rPr lang="en-US" sz="1000" b="1" baseline="0" dirty="0" smtClean="0">
                          <a:solidFill>
                            <a:srgbClr val="FF0000"/>
                          </a:solidFill>
                        </a:rPr>
                        <a:t> Separation  Pay  (ISP)</a:t>
                      </a:r>
                      <a:endParaRPr lang="en-US" sz="1000" b="1" dirty="0">
                        <a:solidFill>
                          <a:srgbClr val="FF0000"/>
                        </a:solidFill>
                      </a:endParaRPr>
                    </a:p>
                  </a:txBody>
                  <a:tcPr/>
                </a:tc>
                <a:tc>
                  <a:txBody>
                    <a:bodyPr/>
                    <a:lstStyle/>
                    <a:p>
                      <a:pPr algn="l"/>
                      <a:r>
                        <a:rPr lang="en-US" sz="1000" b="1" dirty="0" smtClean="0">
                          <a:solidFill>
                            <a:schemeClr val="tx1"/>
                          </a:solidFill>
                        </a:rPr>
                        <a:t>Officers</a:t>
                      </a:r>
                      <a:r>
                        <a:rPr lang="en-US" sz="1000" b="1" baseline="0" dirty="0" smtClean="0">
                          <a:solidFill>
                            <a:schemeClr val="tx1"/>
                          </a:solidFill>
                        </a:rPr>
                        <a:t> and Enlisted</a:t>
                      </a:r>
                    </a:p>
                    <a:p>
                      <a:pPr algn="l"/>
                      <a:r>
                        <a:rPr lang="en-US" sz="1000" b="1" baseline="0" dirty="0" smtClean="0">
                          <a:solidFill>
                            <a:schemeClr val="tx1"/>
                          </a:solidFill>
                        </a:rPr>
                        <a:t>with &gt; 6 YOS </a:t>
                      </a:r>
                      <a:endParaRPr lang="en-US" sz="1000" b="1" dirty="0">
                        <a:solidFill>
                          <a:schemeClr val="tx1"/>
                        </a:solidFill>
                      </a:endParaRPr>
                    </a:p>
                  </a:txBody>
                  <a:tcPr/>
                </a:tc>
                <a:tc>
                  <a:txBody>
                    <a:bodyPr/>
                    <a:lstStyle/>
                    <a:p>
                      <a:pPr algn="l"/>
                      <a:r>
                        <a:rPr lang="en-US" sz="1000" b="1" dirty="0" smtClean="0">
                          <a:solidFill>
                            <a:schemeClr val="tx1"/>
                          </a:solidFill>
                        </a:rPr>
                        <a:t>Officers: </a:t>
                      </a:r>
                      <a:r>
                        <a:rPr lang="en-US" sz="1000" b="1" baseline="0" dirty="0" smtClean="0">
                          <a:solidFill>
                            <a:schemeClr val="tx1"/>
                          </a:solidFill>
                        </a:rPr>
                        <a:t>Twice passed  </a:t>
                      </a:r>
                    </a:p>
                    <a:p>
                      <a:pPr algn="l"/>
                      <a:r>
                        <a:rPr lang="en-US" sz="1000" b="1" baseline="0" dirty="0" smtClean="0">
                          <a:solidFill>
                            <a:schemeClr val="tx1"/>
                          </a:solidFill>
                        </a:rPr>
                        <a:t>Enlisted: Denied reenlistment</a:t>
                      </a:r>
                      <a:endParaRPr lang="en-US" sz="1000" b="1" dirty="0">
                        <a:solidFill>
                          <a:schemeClr val="tx1"/>
                        </a:solidFill>
                      </a:endParaRPr>
                    </a:p>
                  </a:txBody>
                  <a:tcPr/>
                </a:tc>
                <a:tc>
                  <a:txBody>
                    <a:bodyPr/>
                    <a:lstStyle/>
                    <a:p>
                      <a:r>
                        <a:rPr lang="en-US" sz="1000" b="1" baseline="0" dirty="0" smtClean="0">
                          <a:solidFill>
                            <a:schemeClr val="tx1"/>
                          </a:solidFill>
                        </a:rPr>
                        <a:t>Separation pay based on grade and years of service</a:t>
                      </a:r>
                    </a:p>
                    <a:p>
                      <a:r>
                        <a:rPr lang="en-US" sz="1000" b="1" baseline="0" dirty="0" smtClean="0">
                          <a:solidFill>
                            <a:schemeClr val="tx1"/>
                          </a:solidFill>
                        </a:rPr>
                        <a:t>SSgt w/12 YOS = $49,490</a:t>
                      </a:r>
                      <a:endParaRPr lang="en-US" sz="1000" b="1" dirty="0">
                        <a:solidFill>
                          <a:schemeClr val="tx1"/>
                        </a:solidFill>
                      </a:endParaRPr>
                    </a:p>
                  </a:txBody>
                  <a:tcPr/>
                </a:tc>
                <a:tc>
                  <a:txBody>
                    <a:bodyPr/>
                    <a:lstStyle/>
                    <a:p>
                      <a:pPr algn="l"/>
                      <a:r>
                        <a:rPr lang="en-US" sz="1000" b="1" dirty="0" smtClean="0"/>
                        <a:t>In effect now</a:t>
                      </a:r>
                      <a:endParaRPr lang="en-US" sz="1000" b="1" dirty="0">
                        <a:solidFill>
                          <a:schemeClr val="tx1"/>
                        </a:solidFill>
                      </a:endParaRPr>
                    </a:p>
                  </a:txBody>
                  <a:tcPr/>
                </a:tc>
              </a:tr>
            </a:tbl>
          </a:graphicData>
        </a:graphic>
      </p:graphicFrame>
      <p:sp>
        <p:nvSpPr>
          <p:cNvPr id="8263" name="Slide Number Placeholder 3"/>
          <p:cNvSpPr>
            <a:spLocks noGrp="1"/>
          </p:cNvSpPr>
          <p:nvPr>
            <p:ph type="sldNum" sz="quarter" idx="12"/>
          </p:nvPr>
        </p:nvSpPr>
        <p:spPr>
          <a:xfrm>
            <a:off x="6019800" y="6248400"/>
            <a:ext cx="2438400" cy="457200"/>
          </a:xfrm>
          <a:noFill/>
        </p:spPr>
        <p:txBody>
          <a:bodyPr/>
          <a:lstStyle/>
          <a:p>
            <a:fld id="{67CD7FD3-63A3-4C78-89F1-49F0FBC0B2F3}" type="slidenum">
              <a:rPr lang="en-US" smtClean="0"/>
              <a:pPr/>
              <a:t>7</a:t>
            </a:fld>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52400"/>
            <a:ext cx="7772400" cy="1143000"/>
          </a:xfrm>
        </p:spPr>
        <p:txBody>
          <a:bodyPr/>
          <a:lstStyle/>
          <a:p>
            <a:pPr>
              <a:defRPr/>
            </a:pPr>
            <a:r>
              <a:rPr lang="en-US" dirty="0" smtClean="0"/>
              <a:t>Drawdown Overview</a:t>
            </a:r>
            <a:endParaRPr lang="en-US" dirty="0"/>
          </a:p>
        </p:txBody>
      </p:sp>
      <p:graphicFrame>
        <p:nvGraphicFramePr>
          <p:cNvPr id="5" name="Content Placeholder 4"/>
          <p:cNvGraphicFramePr>
            <a:graphicFrameLocks noGrp="1"/>
          </p:cNvGraphicFramePr>
          <p:nvPr>
            <p:ph idx="1"/>
          </p:nvPr>
        </p:nvGraphicFramePr>
        <p:xfrm>
          <a:off x="228600" y="1676400"/>
          <a:ext cx="8610600" cy="4079240"/>
        </p:xfrm>
        <a:graphic>
          <a:graphicData uri="http://schemas.openxmlformats.org/drawingml/2006/table">
            <a:tbl>
              <a:tblPr firstRow="1" bandRow="1">
                <a:tableStyleId>{073A0DAA-6AF3-43AB-8588-CEC1D06C72B9}</a:tableStyleId>
              </a:tblPr>
              <a:tblGrid>
                <a:gridCol w="2209800"/>
                <a:gridCol w="1600200"/>
                <a:gridCol w="1752600"/>
                <a:gridCol w="1524000"/>
                <a:gridCol w="1524000"/>
              </a:tblGrid>
              <a:tr h="370840">
                <a:tc>
                  <a:txBody>
                    <a:bodyPr/>
                    <a:lstStyle/>
                    <a:p>
                      <a:endParaRPr lang="en-US" dirty="0"/>
                    </a:p>
                  </a:txBody>
                  <a:tcPr/>
                </a:tc>
                <a:tc>
                  <a:txBody>
                    <a:bodyPr/>
                    <a:lstStyle/>
                    <a:p>
                      <a:pPr algn="ctr"/>
                      <a:r>
                        <a:rPr lang="en-US" dirty="0" smtClean="0"/>
                        <a:t>FY13</a:t>
                      </a:r>
                      <a:endParaRPr lang="en-US" dirty="0">
                        <a:solidFill>
                          <a:schemeClr val="tx1"/>
                        </a:solidFill>
                      </a:endParaRPr>
                    </a:p>
                  </a:txBody>
                  <a:tcPr/>
                </a:tc>
                <a:tc>
                  <a:txBody>
                    <a:bodyPr/>
                    <a:lstStyle/>
                    <a:p>
                      <a:pPr algn="ctr"/>
                      <a:r>
                        <a:rPr lang="en-US" dirty="0" smtClean="0"/>
                        <a:t>FY14</a:t>
                      </a:r>
                      <a:endParaRPr lang="en-US" dirty="0">
                        <a:solidFill>
                          <a:schemeClr val="tx1"/>
                        </a:solidFill>
                      </a:endParaRPr>
                    </a:p>
                  </a:txBody>
                  <a:tcPr/>
                </a:tc>
                <a:tc>
                  <a:txBody>
                    <a:bodyPr/>
                    <a:lstStyle/>
                    <a:p>
                      <a:pPr algn="ctr"/>
                      <a:r>
                        <a:rPr lang="en-US" dirty="0" smtClean="0"/>
                        <a:t>FY15</a:t>
                      </a:r>
                      <a:endParaRPr lang="en-US" dirty="0">
                        <a:solidFill>
                          <a:schemeClr val="tx1"/>
                        </a:solidFill>
                      </a:endParaRPr>
                    </a:p>
                  </a:txBody>
                  <a:tcPr/>
                </a:tc>
                <a:tc>
                  <a:txBody>
                    <a:bodyPr/>
                    <a:lstStyle/>
                    <a:p>
                      <a:pPr algn="ctr"/>
                      <a:r>
                        <a:rPr lang="en-US" dirty="0" smtClean="0"/>
                        <a:t>FY16</a:t>
                      </a:r>
                      <a:endParaRPr lang="en-US" dirty="0">
                        <a:solidFill>
                          <a:schemeClr val="tx1"/>
                        </a:solidFill>
                      </a:endParaRPr>
                    </a:p>
                  </a:txBody>
                  <a:tcPr/>
                </a:tc>
              </a:tr>
              <a:tr h="370840">
                <a:tc>
                  <a:txBody>
                    <a:bodyPr/>
                    <a:lstStyle/>
                    <a:p>
                      <a:r>
                        <a:rPr lang="en-US" sz="1400" b="1" dirty="0" smtClean="0"/>
                        <a:t>FY Begin</a:t>
                      </a:r>
                      <a:r>
                        <a:rPr lang="en-US" sz="1400" b="1" baseline="0" dirty="0" smtClean="0"/>
                        <a:t> Strength</a:t>
                      </a:r>
                      <a:endParaRPr lang="en-US" sz="1400" b="1" dirty="0"/>
                    </a:p>
                  </a:txBody>
                  <a:tcPr/>
                </a:tc>
                <a:tc>
                  <a:txBody>
                    <a:bodyPr/>
                    <a:lstStyle/>
                    <a:p>
                      <a:pPr algn="ctr"/>
                      <a:r>
                        <a:rPr lang="en-US" sz="1400" b="1" dirty="0" smtClean="0"/>
                        <a:t>200,000</a:t>
                      </a:r>
                      <a:endParaRPr lang="en-US" sz="1400" b="1" dirty="0">
                        <a:solidFill>
                          <a:schemeClr val="tx1"/>
                        </a:solidFill>
                      </a:endParaRPr>
                    </a:p>
                  </a:txBody>
                  <a:tcPr/>
                </a:tc>
                <a:tc>
                  <a:txBody>
                    <a:bodyPr/>
                    <a:lstStyle/>
                    <a:p>
                      <a:pPr algn="ctr"/>
                      <a:r>
                        <a:rPr lang="en-US" sz="1400" b="1" dirty="0" smtClean="0"/>
                        <a:t>195,000</a:t>
                      </a:r>
                      <a:endParaRPr lang="en-US" sz="1400" b="1" dirty="0">
                        <a:solidFill>
                          <a:schemeClr val="tx1"/>
                        </a:solidFill>
                      </a:endParaRPr>
                    </a:p>
                  </a:txBody>
                  <a:tcPr/>
                </a:tc>
                <a:tc>
                  <a:txBody>
                    <a:bodyPr/>
                    <a:lstStyle/>
                    <a:p>
                      <a:pPr algn="ctr"/>
                      <a:r>
                        <a:rPr lang="en-US" sz="1400" b="1" dirty="0" smtClean="0"/>
                        <a:t>192,000</a:t>
                      </a:r>
                      <a:endParaRPr lang="en-US" sz="1400" b="1" dirty="0">
                        <a:solidFill>
                          <a:schemeClr val="tx1"/>
                        </a:solidFill>
                      </a:endParaRPr>
                    </a:p>
                  </a:txBody>
                  <a:tcPr/>
                </a:tc>
                <a:tc>
                  <a:txBody>
                    <a:bodyPr/>
                    <a:lstStyle/>
                    <a:p>
                      <a:pPr algn="ctr"/>
                      <a:r>
                        <a:rPr lang="en-US" sz="1400" b="1" dirty="0" smtClean="0"/>
                        <a:t>187,000</a:t>
                      </a:r>
                      <a:endParaRPr lang="en-US" sz="1400" b="1" dirty="0">
                        <a:solidFill>
                          <a:schemeClr val="tx1"/>
                        </a:solidFill>
                      </a:endParaRPr>
                    </a:p>
                  </a:txBody>
                  <a:tcPr/>
                </a:tc>
              </a:tr>
              <a:tr h="370840">
                <a:tc>
                  <a:txBody>
                    <a:bodyPr/>
                    <a:lstStyle/>
                    <a:p>
                      <a:r>
                        <a:rPr lang="en-US" sz="1400" b="1" dirty="0" smtClean="0"/>
                        <a:t>Officer Accessions</a:t>
                      </a:r>
                    </a:p>
                  </a:txBody>
                  <a:tcPr/>
                </a:tc>
                <a:tc>
                  <a:txBody>
                    <a:bodyPr/>
                    <a:lstStyle/>
                    <a:p>
                      <a:pPr algn="ctr"/>
                      <a:r>
                        <a:rPr lang="en-US" sz="1400" b="1" dirty="0" smtClean="0"/>
                        <a:t>1,600</a:t>
                      </a:r>
                      <a:endParaRPr lang="en-US" sz="1400" b="1" dirty="0">
                        <a:solidFill>
                          <a:schemeClr val="tx1"/>
                        </a:solidFill>
                      </a:endParaRPr>
                    </a:p>
                  </a:txBody>
                  <a:tcPr/>
                </a:tc>
                <a:tc>
                  <a:txBody>
                    <a:bodyPr/>
                    <a:lstStyle/>
                    <a:p>
                      <a:pPr algn="ctr"/>
                      <a:r>
                        <a:rPr lang="en-US" sz="1400" b="1" dirty="0" smtClean="0"/>
                        <a:t>1,600</a:t>
                      </a:r>
                      <a:endParaRPr lang="en-US" sz="1400" b="1" dirty="0">
                        <a:solidFill>
                          <a:schemeClr val="tx1"/>
                        </a:solidFill>
                      </a:endParaRPr>
                    </a:p>
                  </a:txBody>
                  <a:tcPr/>
                </a:tc>
                <a:tc>
                  <a:txBody>
                    <a:bodyPr/>
                    <a:lstStyle/>
                    <a:p>
                      <a:pPr algn="ctr"/>
                      <a:r>
                        <a:rPr lang="en-US" sz="1400" b="1" dirty="0" smtClean="0"/>
                        <a:t>1,600</a:t>
                      </a:r>
                      <a:endParaRPr lang="en-US" sz="1400" b="1" dirty="0">
                        <a:solidFill>
                          <a:schemeClr val="tx1"/>
                        </a:solidFill>
                      </a:endParaRPr>
                    </a:p>
                  </a:txBody>
                  <a:tcPr/>
                </a:tc>
                <a:tc>
                  <a:txBody>
                    <a:bodyPr/>
                    <a:lstStyle/>
                    <a:p>
                      <a:pPr algn="ctr"/>
                      <a:r>
                        <a:rPr lang="en-US" sz="1400" b="1" dirty="0" smtClean="0"/>
                        <a:t>1,600</a:t>
                      </a:r>
                      <a:endParaRPr lang="en-US" sz="1400" b="1" dirty="0">
                        <a:solidFill>
                          <a:schemeClr val="tx1"/>
                        </a:solidFill>
                      </a:endParaRPr>
                    </a:p>
                  </a:txBody>
                  <a:tcPr/>
                </a:tc>
              </a:tr>
              <a:tr h="370840">
                <a:tc>
                  <a:txBody>
                    <a:bodyPr/>
                    <a:lstStyle/>
                    <a:p>
                      <a:r>
                        <a:rPr lang="en-US" sz="1400" b="1" dirty="0" err="1" smtClean="0"/>
                        <a:t>Req’d</a:t>
                      </a:r>
                      <a:r>
                        <a:rPr lang="en-US" sz="1400" b="1" dirty="0" smtClean="0"/>
                        <a:t> Officer Losses </a:t>
                      </a:r>
                      <a:endParaRPr lang="en-US" sz="1400" b="1" dirty="0"/>
                    </a:p>
                  </a:txBody>
                  <a:tcPr/>
                </a:tc>
                <a:tc>
                  <a:txBody>
                    <a:bodyPr/>
                    <a:lstStyle/>
                    <a:p>
                      <a:pPr algn="ctr"/>
                      <a:r>
                        <a:rPr lang="en-US" sz="1400" b="1" dirty="0" smtClean="0"/>
                        <a:t>2,517</a:t>
                      </a:r>
                      <a:endParaRPr lang="en-US" sz="1400" b="1" dirty="0">
                        <a:solidFill>
                          <a:schemeClr val="tx1"/>
                        </a:solidFill>
                      </a:endParaRPr>
                    </a:p>
                  </a:txBody>
                  <a:tcPr/>
                </a:tc>
                <a:tc>
                  <a:txBody>
                    <a:bodyPr/>
                    <a:lstStyle/>
                    <a:p>
                      <a:pPr algn="ctr"/>
                      <a:r>
                        <a:rPr lang="en-US" sz="1400" b="1" dirty="0" smtClean="0"/>
                        <a:t>2,140</a:t>
                      </a:r>
                      <a:endParaRPr lang="en-US" sz="1400" b="1" dirty="0">
                        <a:solidFill>
                          <a:schemeClr val="tx1"/>
                        </a:solidFill>
                      </a:endParaRPr>
                    </a:p>
                  </a:txBody>
                  <a:tcPr/>
                </a:tc>
                <a:tc>
                  <a:txBody>
                    <a:bodyPr/>
                    <a:lstStyle/>
                    <a:p>
                      <a:pPr algn="ctr"/>
                      <a:r>
                        <a:rPr lang="en-US" sz="1400" b="1" dirty="0" smtClean="0">
                          <a:solidFill>
                            <a:schemeClr val="dk1"/>
                          </a:solidFill>
                        </a:rPr>
                        <a:t>2,087</a:t>
                      </a:r>
                      <a:endParaRPr lang="en-US" sz="1400" b="1" dirty="0">
                        <a:solidFill>
                          <a:schemeClr val="tx1"/>
                        </a:solidFill>
                      </a:endParaRPr>
                    </a:p>
                  </a:txBody>
                  <a:tcPr/>
                </a:tc>
                <a:tc>
                  <a:txBody>
                    <a:bodyPr/>
                    <a:lstStyle/>
                    <a:p>
                      <a:pPr algn="ctr"/>
                      <a:r>
                        <a:rPr lang="en-US" sz="1400" b="1" dirty="0" smtClean="0"/>
                        <a:t>2,019</a:t>
                      </a:r>
                      <a:endParaRPr lang="en-US" sz="1400" b="1" dirty="0">
                        <a:solidFill>
                          <a:schemeClr val="tx1"/>
                        </a:solidFill>
                      </a:endParaRPr>
                    </a:p>
                  </a:txBody>
                  <a:tcPr/>
                </a:tc>
              </a:tr>
              <a:tr h="370840">
                <a:tc>
                  <a:txBody>
                    <a:bodyPr/>
                    <a:lstStyle/>
                    <a:p>
                      <a:r>
                        <a:rPr lang="en-US" sz="1400" b="1" dirty="0" smtClean="0"/>
                        <a:t>Voluntary Losses</a:t>
                      </a:r>
                      <a:endParaRPr lang="en-US" sz="1400" b="1" dirty="0"/>
                    </a:p>
                  </a:txBody>
                  <a:tcPr/>
                </a:tc>
                <a:tc>
                  <a:txBody>
                    <a:bodyPr/>
                    <a:lstStyle/>
                    <a:p>
                      <a:pPr algn="ctr"/>
                      <a:r>
                        <a:rPr lang="en-US" sz="1400" b="1" dirty="0" smtClean="0"/>
                        <a:t>1,855</a:t>
                      </a:r>
                      <a:endParaRPr lang="en-US" sz="1400" b="1" dirty="0">
                        <a:solidFill>
                          <a:schemeClr val="tx1"/>
                        </a:solidFill>
                      </a:endParaRPr>
                    </a:p>
                  </a:txBody>
                  <a:tcPr/>
                </a:tc>
                <a:tc>
                  <a:txBody>
                    <a:bodyPr/>
                    <a:lstStyle/>
                    <a:p>
                      <a:pPr algn="ctr"/>
                      <a:r>
                        <a:rPr lang="en-US" sz="1400" b="1" dirty="0" smtClean="0"/>
                        <a:t>1,830</a:t>
                      </a:r>
                      <a:endParaRPr lang="en-US" sz="1400" b="1" dirty="0">
                        <a:solidFill>
                          <a:schemeClr val="tx1"/>
                        </a:solidFill>
                      </a:endParaRPr>
                    </a:p>
                  </a:txBody>
                  <a:tcPr/>
                </a:tc>
                <a:tc>
                  <a:txBody>
                    <a:bodyPr/>
                    <a:lstStyle/>
                    <a:p>
                      <a:pPr algn="ctr"/>
                      <a:r>
                        <a:rPr lang="en-US" sz="1400" b="1" dirty="0" smtClean="0"/>
                        <a:t>1,830</a:t>
                      </a:r>
                      <a:endParaRPr lang="en-US" sz="1400" b="1" dirty="0">
                        <a:solidFill>
                          <a:schemeClr val="tx1"/>
                        </a:solidFill>
                      </a:endParaRPr>
                    </a:p>
                  </a:txBody>
                  <a:tcPr/>
                </a:tc>
                <a:tc>
                  <a:txBody>
                    <a:bodyPr/>
                    <a:lstStyle/>
                    <a:p>
                      <a:pPr algn="ctr"/>
                      <a:r>
                        <a:rPr lang="en-US" sz="1400" b="1" dirty="0" smtClean="0"/>
                        <a:t>1,830</a:t>
                      </a:r>
                      <a:endParaRPr lang="en-US" sz="1400" b="1" dirty="0">
                        <a:solidFill>
                          <a:schemeClr val="tx1"/>
                        </a:solidFill>
                      </a:endParaRPr>
                    </a:p>
                  </a:txBody>
                  <a:tcPr/>
                </a:tc>
              </a:tr>
              <a:tr h="370840">
                <a:tc>
                  <a:txBody>
                    <a:bodyPr/>
                    <a:lstStyle/>
                    <a:p>
                      <a:r>
                        <a:rPr lang="en-US" sz="1400" b="1" dirty="0" smtClean="0">
                          <a:solidFill>
                            <a:srgbClr val="FF0000"/>
                          </a:solidFill>
                        </a:rPr>
                        <a:t>SERB (If necessary)</a:t>
                      </a:r>
                      <a:endParaRPr lang="en-US" sz="1400" b="1" dirty="0">
                        <a:solidFill>
                          <a:srgbClr val="FF0000"/>
                        </a:solidFill>
                      </a:endParaRPr>
                    </a:p>
                  </a:txBody>
                  <a:tcPr/>
                </a:tc>
                <a:tc>
                  <a:txBody>
                    <a:bodyPr/>
                    <a:lstStyle/>
                    <a:p>
                      <a:pPr algn="ctr"/>
                      <a:r>
                        <a:rPr lang="en-US" sz="1400" b="1" dirty="0" smtClean="0">
                          <a:solidFill>
                            <a:srgbClr val="FF0000"/>
                          </a:solidFill>
                        </a:rPr>
                        <a:t>124</a:t>
                      </a:r>
                      <a:endParaRPr lang="en-US" sz="1400" b="1" dirty="0">
                        <a:solidFill>
                          <a:srgbClr val="FF0000"/>
                        </a:solidFill>
                      </a:endParaRPr>
                    </a:p>
                  </a:txBody>
                  <a:tcPr/>
                </a:tc>
                <a:tc>
                  <a:txBody>
                    <a:bodyPr/>
                    <a:lstStyle/>
                    <a:p>
                      <a:pPr algn="ctr"/>
                      <a:r>
                        <a:rPr lang="en-US" sz="1400" b="1" dirty="0" smtClean="0">
                          <a:solidFill>
                            <a:srgbClr val="FF0000"/>
                          </a:solidFill>
                        </a:rPr>
                        <a:t>50</a:t>
                      </a:r>
                      <a:endParaRPr lang="en-US" sz="1400" b="1" dirty="0">
                        <a:solidFill>
                          <a:srgbClr val="FF0000"/>
                        </a:solidFill>
                      </a:endParaRPr>
                    </a:p>
                  </a:txBody>
                  <a:tcPr/>
                </a:tc>
                <a:tc>
                  <a:txBody>
                    <a:bodyPr/>
                    <a:lstStyle/>
                    <a:p>
                      <a:pPr algn="ctr"/>
                      <a:r>
                        <a:rPr lang="en-US" sz="1400" b="1" dirty="0" smtClean="0">
                          <a:solidFill>
                            <a:srgbClr val="FF0000"/>
                          </a:solidFill>
                        </a:rPr>
                        <a:t>50</a:t>
                      </a:r>
                      <a:endParaRPr lang="en-US" sz="1400" b="1" dirty="0">
                        <a:solidFill>
                          <a:srgbClr val="FF0000"/>
                        </a:solidFill>
                      </a:endParaRPr>
                    </a:p>
                  </a:txBody>
                  <a:tcPr/>
                </a:tc>
                <a:tc>
                  <a:txBody>
                    <a:bodyPr/>
                    <a:lstStyle/>
                    <a:p>
                      <a:pPr algn="ctr"/>
                      <a:r>
                        <a:rPr lang="en-US" sz="1400" b="1" dirty="0" smtClean="0">
                          <a:solidFill>
                            <a:srgbClr val="FF0000"/>
                          </a:solidFill>
                        </a:rPr>
                        <a:t>50</a:t>
                      </a:r>
                      <a:endParaRPr lang="en-US" sz="1400" b="1" dirty="0">
                        <a:solidFill>
                          <a:srgbClr val="FF0000"/>
                        </a:solidFill>
                      </a:endParaRPr>
                    </a:p>
                  </a:txBody>
                  <a:tcPr/>
                </a:tc>
              </a:tr>
              <a:tr h="370840">
                <a:tc>
                  <a:txBody>
                    <a:bodyPr/>
                    <a:lstStyle/>
                    <a:p>
                      <a:r>
                        <a:rPr lang="en-US" sz="1400" b="1" dirty="0" smtClean="0"/>
                        <a:t>Enlisted</a:t>
                      </a:r>
                      <a:r>
                        <a:rPr lang="en-US" sz="1400" b="1" baseline="0" dirty="0" smtClean="0"/>
                        <a:t>  Accessions</a:t>
                      </a:r>
                      <a:endParaRPr lang="en-US" sz="1400" b="1" dirty="0"/>
                    </a:p>
                  </a:txBody>
                  <a:tcPr/>
                </a:tc>
                <a:tc>
                  <a:txBody>
                    <a:bodyPr/>
                    <a:lstStyle/>
                    <a:p>
                      <a:pPr algn="ctr"/>
                      <a:r>
                        <a:rPr lang="en-US" sz="1400" b="1" dirty="0" smtClean="0"/>
                        <a:t>28,000</a:t>
                      </a:r>
                      <a:endParaRPr lang="en-US" sz="1400" b="1" dirty="0">
                        <a:solidFill>
                          <a:schemeClr val="tx1"/>
                        </a:solidFill>
                      </a:endParaRPr>
                    </a:p>
                  </a:txBody>
                  <a:tcPr/>
                </a:tc>
                <a:tc>
                  <a:txBody>
                    <a:bodyPr/>
                    <a:lstStyle/>
                    <a:p>
                      <a:pPr algn="ctr"/>
                      <a:r>
                        <a:rPr lang="en-US" sz="1400" b="1" dirty="0" smtClean="0"/>
                        <a:t>28,000</a:t>
                      </a:r>
                      <a:endParaRPr lang="en-US" sz="1400" b="1" dirty="0">
                        <a:solidFill>
                          <a:schemeClr val="tx1"/>
                        </a:solidFill>
                      </a:endParaRPr>
                    </a:p>
                  </a:txBody>
                  <a:tcPr/>
                </a:tc>
                <a:tc>
                  <a:txBody>
                    <a:bodyPr/>
                    <a:lstStyle/>
                    <a:p>
                      <a:pPr algn="ctr"/>
                      <a:r>
                        <a:rPr lang="en-US" sz="1400" b="1" dirty="0" smtClean="0"/>
                        <a:t>28,000</a:t>
                      </a:r>
                      <a:endParaRPr lang="en-US" sz="1400" b="1" dirty="0">
                        <a:solidFill>
                          <a:schemeClr val="tx1"/>
                        </a:solidFill>
                      </a:endParaRPr>
                    </a:p>
                  </a:txBody>
                  <a:tcPr/>
                </a:tc>
                <a:tc>
                  <a:txBody>
                    <a:bodyPr/>
                    <a:lstStyle/>
                    <a:p>
                      <a:pPr algn="ctr"/>
                      <a:r>
                        <a:rPr lang="en-US" sz="1400" b="1" dirty="0" smtClean="0"/>
                        <a:t>27,300</a:t>
                      </a:r>
                      <a:endParaRPr lang="en-US" sz="1400" b="1" dirty="0">
                        <a:solidFill>
                          <a:schemeClr val="tx1"/>
                        </a:solidFill>
                      </a:endParaRPr>
                    </a:p>
                  </a:txBody>
                  <a:tcPr/>
                </a:tc>
              </a:tr>
              <a:tr h="370840">
                <a:tc>
                  <a:txBody>
                    <a:bodyPr/>
                    <a:lstStyle/>
                    <a:p>
                      <a:r>
                        <a:rPr lang="en-US" sz="1400" b="1" dirty="0" err="1" smtClean="0"/>
                        <a:t>Req’d</a:t>
                      </a:r>
                      <a:r>
                        <a:rPr lang="en-US" sz="1400" b="1" dirty="0" smtClean="0"/>
                        <a:t> Enlisted </a:t>
                      </a:r>
                      <a:r>
                        <a:rPr lang="en-US" sz="1400" b="1" baseline="0" dirty="0" smtClean="0"/>
                        <a:t>Losses</a:t>
                      </a:r>
                      <a:endParaRPr lang="en-US" sz="1400" b="1" dirty="0"/>
                    </a:p>
                  </a:txBody>
                  <a:tcPr/>
                </a:tc>
                <a:tc>
                  <a:txBody>
                    <a:bodyPr/>
                    <a:lstStyle/>
                    <a:p>
                      <a:pPr algn="ctr"/>
                      <a:r>
                        <a:rPr lang="en-US" sz="1400" b="1" dirty="0" smtClean="0"/>
                        <a:t>32,621</a:t>
                      </a:r>
                      <a:endParaRPr lang="en-US" sz="1400" b="1" dirty="0">
                        <a:solidFill>
                          <a:schemeClr val="tx1"/>
                        </a:solidFill>
                      </a:endParaRPr>
                    </a:p>
                  </a:txBody>
                  <a:tcPr/>
                </a:tc>
                <a:tc>
                  <a:txBody>
                    <a:bodyPr/>
                    <a:lstStyle/>
                    <a:p>
                      <a:pPr algn="ctr"/>
                      <a:r>
                        <a:rPr lang="en-US" sz="1400" b="1" dirty="0" smtClean="0"/>
                        <a:t>30,740</a:t>
                      </a:r>
                      <a:endParaRPr lang="en-US" sz="1400" b="1" dirty="0">
                        <a:solidFill>
                          <a:schemeClr val="tx1"/>
                        </a:solidFill>
                      </a:endParaRPr>
                    </a:p>
                  </a:txBody>
                  <a:tcPr/>
                </a:tc>
                <a:tc>
                  <a:txBody>
                    <a:bodyPr/>
                    <a:lstStyle/>
                    <a:p>
                      <a:pPr algn="ctr"/>
                      <a:r>
                        <a:rPr lang="en-US" sz="1400" b="1" dirty="0" smtClean="0"/>
                        <a:t>32,740</a:t>
                      </a:r>
                      <a:endParaRPr lang="en-US" sz="1400" b="1" dirty="0">
                        <a:solidFill>
                          <a:schemeClr val="tx1"/>
                        </a:solidFill>
                      </a:endParaRPr>
                    </a:p>
                  </a:txBody>
                  <a:tcPr/>
                </a:tc>
                <a:tc>
                  <a:txBody>
                    <a:bodyPr/>
                    <a:lstStyle/>
                    <a:p>
                      <a:pPr algn="ctr"/>
                      <a:r>
                        <a:rPr lang="en-US" sz="1400" b="1" dirty="0" smtClean="0"/>
                        <a:t>31,940</a:t>
                      </a:r>
                      <a:endParaRPr lang="en-US" sz="1400" b="1" dirty="0">
                        <a:solidFill>
                          <a:schemeClr val="tx1"/>
                        </a:solidFill>
                      </a:endParaRPr>
                    </a:p>
                  </a:txBody>
                  <a:tcPr/>
                </a:tc>
              </a:tr>
              <a:tr h="370840">
                <a:tc>
                  <a:txBody>
                    <a:bodyPr/>
                    <a:lstStyle/>
                    <a:p>
                      <a:r>
                        <a:rPr lang="en-US" sz="1400" b="1" dirty="0" smtClean="0"/>
                        <a:t>Voluntary Losses</a:t>
                      </a:r>
                    </a:p>
                  </a:txBody>
                  <a:tcPr/>
                </a:tc>
                <a:tc>
                  <a:txBody>
                    <a:bodyPr/>
                    <a:lstStyle/>
                    <a:p>
                      <a:pPr algn="ctr"/>
                      <a:r>
                        <a:rPr lang="en-US" sz="1400" b="1" dirty="0" smtClean="0"/>
                        <a:t>32,242</a:t>
                      </a:r>
                      <a:endParaRPr lang="en-US" sz="1400" b="1" dirty="0">
                        <a:solidFill>
                          <a:schemeClr val="tx1"/>
                        </a:solidFill>
                      </a:endParaRPr>
                    </a:p>
                  </a:txBody>
                  <a:tcPr/>
                </a:tc>
                <a:tc>
                  <a:txBody>
                    <a:bodyPr/>
                    <a:lstStyle/>
                    <a:p>
                      <a:pPr algn="ctr"/>
                      <a:r>
                        <a:rPr lang="en-US" sz="1400" b="1" dirty="0" smtClean="0"/>
                        <a:t>30,162</a:t>
                      </a:r>
                      <a:endParaRPr lang="en-US" sz="1400" b="1" dirty="0">
                        <a:solidFill>
                          <a:schemeClr val="tx1"/>
                        </a:solidFill>
                      </a:endParaRPr>
                    </a:p>
                  </a:txBody>
                  <a:tcPr/>
                </a:tc>
                <a:tc>
                  <a:txBody>
                    <a:bodyPr/>
                    <a:lstStyle/>
                    <a:p>
                      <a:pPr algn="ctr"/>
                      <a:r>
                        <a:rPr lang="en-US" sz="1400" b="1" dirty="0" smtClean="0"/>
                        <a:t>32,283</a:t>
                      </a:r>
                      <a:endParaRPr lang="en-US" sz="1400" b="1" dirty="0">
                        <a:solidFill>
                          <a:schemeClr val="tx1"/>
                        </a:solidFill>
                      </a:endParaRPr>
                    </a:p>
                  </a:txBody>
                  <a:tcPr/>
                </a:tc>
                <a:tc>
                  <a:txBody>
                    <a:bodyPr/>
                    <a:lstStyle/>
                    <a:p>
                      <a:pPr algn="ctr"/>
                      <a:r>
                        <a:rPr lang="en-US" sz="1400" b="1" dirty="0" smtClean="0"/>
                        <a:t>31,500</a:t>
                      </a:r>
                      <a:endParaRPr lang="en-US" sz="1400" b="1" dirty="0">
                        <a:solidFill>
                          <a:schemeClr val="tx1"/>
                        </a:solidFill>
                      </a:endParaRPr>
                    </a:p>
                  </a:txBody>
                  <a:tcPr/>
                </a:tc>
              </a:tr>
              <a:tr h="370840">
                <a:tc>
                  <a:txBody>
                    <a:bodyPr/>
                    <a:lstStyle/>
                    <a:p>
                      <a:r>
                        <a:rPr lang="en-US" sz="1400" b="1" dirty="0" smtClean="0">
                          <a:solidFill>
                            <a:srgbClr val="FF0000"/>
                          </a:solidFill>
                        </a:rPr>
                        <a:t>Tightened Reenlistment</a:t>
                      </a:r>
                      <a:endParaRPr lang="en-US" sz="1400" b="1" dirty="0">
                        <a:solidFill>
                          <a:srgbClr val="FF0000"/>
                        </a:solidFill>
                      </a:endParaRPr>
                    </a:p>
                  </a:txBody>
                  <a:tcPr/>
                </a:tc>
                <a:tc>
                  <a:txBody>
                    <a:bodyPr/>
                    <a:lstStyle/>
                    <a:p>
                      <a:pPr algn="ctr"/>
                      <a:r>
                        <a:rPr lang="en-US" sz="1400" b="1" dirty="0" smtClean="0">
                          <a:solidFill>
                            <a:srgbClr val="FF0000"/>
                          </a:solidFill>
                        </a:rPr>
                        <a:t>379</a:t>
                      </a:r>
                      <a:endParaRPr lang="en-US" sz="1400" b="1" dirty="0">
                        <a:solidFill>
                          <a:srgbClr val="FF0000"/>
                        </a:solidFill>
                      </a:endParaRPr>
                    </a:p>
                  </a:txBody>
                  <a:tcPr/>
                </a:tc>
                <a:tc>
                  <a:txBody>
                    <a:bodyPr/>
                    <a:lstStyle/>
                    <a:p>
                      <a:pPr algn="ctr"/>
                      <a:r>
                        <a:rPr lang="en-US" sz="1400" b="1" dirty="0" smtClean="0">
                          <a:solidFill>
                            <a:srgbClr val="FF0000"/>
                          </a:solidFill>
                        </a:rPr>
                        <a:t>578</a:t>
                      </a:r>
                      <a:endParaRPr lang="en-US" sz="1400" b="1" dirty="0">
                        <a:solidFill>
                          <a:srgbClr val="FF0000"/>
                        </a:solidFill>
                      </a:endParaRPr>
                    </a:p>
                  </a:txBody>
                  <a:tcPr/>
                </a:tc>
                <a:tc>
                  <a:txBody>
                    <a:bodyPr/>
                    <a:lstStyle/>
                    <a:p>
                      <a:pPr algn="ctr"/>
                      <a:r>
                        <a:rPr lang="en-US" sz="1400" b="1" dirty="0" smtClean="0">
                          <a:solidFill>
                            <a:srgbClr val="FF0000"/>
                          </a:solidFill>
                        </a:rPr>
                        <a:t>457</a:t>
                      </a:r>
                      <a:endParaRPr lang="en-US" sz="1400" b="1" dirty="0">
                        <a:solidFill>
                          <a:srgbClr val="FF0000"/>
                        </a:solidFill>
                      </a:endParaRPr>
                    </a:p>
                  </a:txBody>
                  <a:tcPr/>
                </a:tc>
                <a:tc>
                  <a:txBody>
                    <a:bodyPr/>
                    <a:lstStyle/>
                    <a:p>
                      <a:pPr algn="ctr"/>
                      <a:r>
                        <a:rPr lang="en-US" sz="1400" b="1" dirty="0" smtClean="0">
                          <a:solidFill>
                            <a:srgbClr val="FF0000"/>
                          </a:solidFill>
                        </a:rPr>
                        <a:t>440</a:t>
                      </a:r>
                      <a:endParaRPr lang="en-US" sz="1400" b="1" dirty="0">
                        <a:solidFill>
                          <a:srgbClr val="FF0000"/>
                        </a:solidFill>
                      </a:endParaRPr>
                    </a:p>
                  </a:txBody>
                  <a:tcPr/>
                </a:tc>
              </a:tr>
              <a:tr h="370840">
                <a:tc>
                  <a:txBody>
                    <a:bodyPr/>
                    <a:lstStyle/>
                    <a:p>
                      <a:r>
                        <a:rPr lang="en-US" sz="1400" b="1" dirty="0" smtClean="0"/>
                        <a:t>FY End Strength</a:t>
                      </a:r>
                      <a:endParaRPr lang="en-US" sz="1400" b="1" dirty="0"/>
                    </a:p>
                  </a:txBody>
                  <a:tcPr/>
                </a:tc>
                <a:tc>
                  <a:txBody>
                    <a:bodyPr/>
                    <a:lstStyle/>
                    <a:p>
                      <a:pPr algn="ctr"/>
                      <a:r>
                        <a:rPr lang="en-US" sz="1400" b="1" baseline="0" dirty="0" smtClean="0"/>
                        <a:t>195,000</a:t>
                      </a:r>
                      <a:endParaRPr lang="en-US" sz="1400" b="1" baseline="0" dirty="0" smtClean="0">
                        <a:solidFill>
                          <a:schemeClr val="tx1"/>
                        </a:solidFill>
                      </a:endParaRPr>
                    </a:p>
                  </a:txBody>
                  <a:tcPr/>
                </a:tc>
                <a:tc>
                  <a:txBody>
                    <a:bodyPr/>
                    <a:lstStyle/>
                    <a:p>
                      <a:pPr algn="ctr"/>
                      <a:r>
                        <a:rPr lang="en-US" sz="1400" b="1" dirty="0" smtClean="0"/>
                        <a:t>192,000</a:t>
                      </a:r>
                      <a:endParaRPr lang="en-US" sz="1400" b="1" dirty="0">
                        <a:solidFill>
                          <a:schemeClr val="tx1"/>
                        </a:solidFill>
                      </a:endParaRPr>
                    </a:p>
                  </a:txBody>
                  <a:tcPr/>
                </a:tc>
                <a:tc>
                  <a:txBody>
                    <a:bodyPr/>
                    <a:lstStyle/>
                    <a:p>
                      <a:pPr algn="ctr"/>
                      <a:r>
                        <a:rPr lang="en-US" sz="1400" b="1" dirty="0" smtClean="0"/>
                        <a:t>187,000</a:t>
                      </a:r>
                      <a:endParaRPr lang="en-US" sz="1400" b="1" dirty="0">
                        <a:solidFill>
                          <a:schemeClr val="tx1"/>
                        </a:solidFill>
                      </a:endParaRPr>
                    </a:p>
                  </a:txBody>
                  <a:tcPr/>
                </a:tc>
                <a:tc>
                  <a:txBody>
                    <a:bodyPr/>
                    <a:lstStyle/>
                    <a:p>
                      <a:pPr algn="ctr"/>
                      <a:r>
                        <a:rPr lang="en-US" sz="1400" b="1" dirty="0" smtClean="0"/>
                        <a:t>182,100</a:t>
                      </a:r>
                      <a:endParaRPr lang="en-US" sz="1400" b="1" dirty="0">
                        <a:solidFill>
                          <a:schemeClr val="tx1"/>
                        </a:solidFill>
                      </a:endParaRPr>
                    </a:p>
                  </a:txBody>
                  <a:tcPr/>
                </a:tc>
              </a:tr>
            </a:tbl>
          </a:graphicData>
        </a:graphic>
      </p:graphicFrame>
      <p:sp>
        <p:nvSpPr>
          <p:cNvPr id="9293" name="Slide Number Placeholder 3"/>
          <p:cNvSpPr>
            <a:spLocks noGrp="1"/>
          </p:cNvSpPr>
          <p:nvPr>
            <p:ph type="sldNum" sz="quarter" idx="12"/>
          </p:nvPr>
        </p:nvSpPr>
        <p:spPr>
          <a:noFill/>
        </p:spPr>
        <p:txBody>
          <a:bodyPr/>
          <a:lstStyle/>
          <a:p>
            <a:fld id="{576D7FAE-5B1A-466B-932A-FE601FADA4B6}" type="slidenum">
              <a:rPr lang="en-US" smtClean="0"/>
              <a:pPr/>
              <a:t>8</a:t>
            </a:fld>
            <a:endParaRPr lang="en-US" smtClean="0"/>
          </a:p>
        </p:txBody>
      </p:sp>
      <p:sp>
        <p:nvSpPr>
          <p:cNvPr id="9294" name="TextBox 6"/>
          <p:cNvSpPr txBox="1">
            <a:spLocks noChangeArrowheads="1"/>
          </p:cNvSpPr>
          <p:nvPr/>
        </p:nvSpPr>
        <p:spPr bwMode="auto">
          <a:xfrm>
            <a:off x="685800" y="5943600"/>
            <a:ext cx="7543800" cy="307975"/>
          </a:xfrm>
          <a:prstGeom prst="rect">
            <a:avLst/>
          </a:prstGeom>
          <a:solidFill>
            <a:srgbClr val="FFFF00"/>
          </a:solidFill>
          <a:ln w="9525">
            <a:solidFill>
              <a:srgbClr val="FF0000"/>
            </a:solidFill>
            <a:miter lim="800000"/>
            <a:headEnd/>
            <a:tailEnd/>
          </a:ln>
        </p:spPr>
        <p:txBody>
          <a:bodyPr>
            <a:spAutoFit/>
          </a:bodyPr>
          <a:lstStyle/>
          <a:p>
            <a:pPr algn="ctr"/>
            <a:r>
              <a:rPr lang="en-US" b="1">
                <a:solidFill>
                  <a:srgbClr val="FF0000"/>
                </a:solidFill>
              </a:rPr>
              <a:t>Involuntary force shaping tools only required if voluntary losses are not sufficient </a:t>
            </a:r>
          </a:p>
        </p:txBody>
      </p:sp>
      <p:sp>
        <p:nvSpPr>
          <p:cNvPr id="9295" name="Oval 5"/>
          <p:cNvSpPr>
            <a:spLocks noChangeArrowheads="1"/>
          </p:cNvSpPr>
          <p:nvPr/>
        </p:nvSpPr>
        <p:spPr bwMode="auto">
          <a:xfrm>
            <a:off x="2514600" y="1600200"/>
            <a:ext cx="1447800" cy="4267200"/>
          </a:xfrm>
          <a:prstGeom prst="ellipse">
            <a:avLst/>
          </a:prstGeom>
          <a:noFill/>
          <a:ln w="25400" algn="ctr">
            <a:solidFill>
              <a:srgbClr val="FF0000"/>
            </a:solidFill>
            <a:round/>
            <a:headEnd/>
            <a:tailEnd/>
          </a:ln>
        </p:spPr>
        <p:txBody>
          <a:bodyP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19200" y="152400"/>
            <a:ext cx="7772400" cy="1066800"/>
          </a:xfrm>
        </p:spPr>
        <p:txBody>
          <a:bodyPr/>
          <a:lstStyle/>
          <a:p>
            <a:pPr>
              <a:defRPr/>
            </a:pPr>
            <a:r>
              <a:rPr lang="en-US" dirty="0" smtClean="0"/>
              <a:t>FY13 Drawdown Overview</a:t>
            </a:r>
            <a:endParaRPr lang="en-US" dirty="0"/>
          </a:p>
        </p:txBody>
      </p:sp>
      <p:sp>
        <p:nvSpPr>
          <p:cNvPr id="10243" name="Content Placeholder 5"/>
          <p:cNvSpPr>
            <a:spLocks noGrp="1"/>
          </p:cNvSpPr>
          <p:nvPr>
            <p:ph idx="1"/>
          </p:nvPr>
        </p:nvSpPr>
        <p:spPr>
          <a:xfrm>
            <a:off x="228600" y="1676400"/>
            <a:ext cx="8382000" cy="609600"/>
          </a:xfrm>
        </p:spPr>
        <p:txBody>
          <a:bodyPr/>
          <a:lstStyle/>
          <a:p>
            <a:r>
              <a:rPr lang="en-US" smtClean="0"/>
              <a:t>Start 200,000;  End 195,000</a:t>
            </a:r>
          </a:p>
        </p:txBody>
      </p:sp>
      <p:sp>
        <p:nvSpPr>
          <p:cNvPr id="6" name="Content Placeholder 2"/>
          <p:cNvSpPr txBox="1">
            <a:spLocks/>
          </p:cNvSpPr>
          <p:nvPr/>
        </p:nvSpPr>
        <p:spPr bwMode="auto">
          <a:xfrm>
            <a:off x="685800" y="2209800"/>
            <a:ext cx="4267200" cy="4419600"/>
          </a:xfrm>
          <a:prstGeom prst="rect">
            <a:avLst/>
          </a:prstGeom>
          <a:noFill/>
          <a:ln w="9525">
            <a:noFill/>
            <a:miter lim="800000"/>
            <a:headEnd/>
            <a:tailEnd/>
          </a:ln>
        </p:spPr>
        <p:txBody>
          <a:bodyPr/>
          <a:lstStyle/>
          <a:p>
            <a:pPr marL="342900" indent="-342900" eaLnBrk="0" hangingPunct="0">
              <a:spcBef>
                <a:spcPct val="20000"/>
              </a:spcBef>
              <a:buFontTx/>
              <a:buChar char="•"/>
              <a:defRPr/>
            </a:pPr>
            <a:r>
              <a:rPr lang="en-US" kern="0" dirty="0">
                <a:solidFill>
                  <a:schemeClr val="tx1"/>
                </a:solidFill>
                <a:latin typeface="+mn-lt"/>
                <a:cs typeface="+mn-cs"/>
              </a:rPr>
              <a:t>Officer</a:t>
            </a:r>
          </a:p>
          <a:p>
            <a:pPr marL="800100" lvl="1" indent="-342900" eaLnBrk="0" hangingPunct="0">
              <a:spcBef>
                <a:spcPct val="20000"/>
              </a:spcBef>
              <a:buFontTx/>
              <a:buChar char="•"/>
              <a:defRPr/>
            </a:pPr>
            <a:r>
              <a:rPr lang="en-US" kern="0" dirty="0">
                <a:solidFill>
                  <a:schemeClr val="tx1"/>
                </a:solidFill>
                <a:latin typeface="+mn-lt"/>
                <a:cs typeface="+mn-cs"/>
              </a:rPr>
              <a:t>B/S – 21,889</a:t>
            </a:r>
          </a:p>
          <a:p>
            <a:pPr marL="800100" lvl="1" indent="-342900" eaLnBrk="0" hangingPunct="0">
              <a:spcBef>
                <a:spcPct val="20000"/>
              </a:spcBef>
              <a:buFontTx/>
              <a:buChar char="•"/>
              <a:defRPr/>
            </a:pPr>
            <a:r>
              <a:rPr lang="en-US" kern="0" dirty="0">
                <a:solidFill>
                  <a:schemeClr val="tx1"/>
                </a:solidFill>
                <a:latin typeface="+mn-lt"/>
                <a:cs typeface="+mn-cs"/>
              </a:rPr>
              <a:t>Gains – 1600</a:t>
            </a:r>
          </a:p>
          <a:p>
            <a:pPr marL="800100" lvl="1" indent="-342900" eaLnBrk="0" hangingPunct="0">
              <a:spcBef>
                <a:spcPct val="20000"/>
              </a:spcBef>
              <a:buFontTx/>
              <a:buChar char="•"/>
              <a:defRPr/>
            </a:pPr>
            <a:r>
              <a:rPr lang="en-US" kern="0" dirty="0">
                <a:solidFill>
                  <a:schemeClr val="tx1"/>
                </a:solidFill>
                <a:latin typeface="+mn-lt"/>
                <a:cs typeface="+mn-cs"/>
              </a:rPr>
              <a:t>Required losses – 2,517</a:t>
            </a:r>
          </a:p>
          <a:p>
            <a:pPr marL="800100" lvl="1" indent="-342900" eaLnBrk="0" hangingPunct="0">
              <a:spcBef>
                <a:spcPct val="20000"/>
              </a:spcBef>
              <a:buFontTx/>
              <a:buChar char="•"/>
              <a:defRPr/>
            </a:pPr>
            <a:r>
              <a:rPr lang="en-US" kern="0" dirty="0">
                <a:solidFill>
                  <a:schemeClr val="tx1"/>
                </a:solidFill>
                <a:latin typeface="+mn-lt"/>
                <a:cs typeface="+mn-cs"/>
              </a:rPr>
              <a:t>E/S – 20,972 </a:t>
            </a:r>
            <a:r>
              <a:rPr lang="en-US" kern="0" dirty="0">
                <a:solidFill>
                  <a:srgbClr val="FF0000"/>
                </a:solidFill>
                <a:latin typeface="+mn-lt"/>
                <a:cs typeface="+mn-cs"/>
              </a:rPr>
              <a:t>+ Delta</a:t>
            </a:r>
          </a:p>
          <a:p>
            <a:pPr marL="342900" indent="-342900" eaLnBrk="0" hangingPunct="0">
              <a:spcBef>
                <a:spcPct val="20000"/>
              </a:spcBef>
              <a:buFontTx/>
              <a:buChar char="•"/>
              <a:defRPr/>
            </a:pPr>
            <a:endParaRPr lang="en-US" kern="0" dirty="0">
              <a:solidFill>
                <a:schemeClr val="tx1"/>
              </a:solidFill>
              <a:latin typeface="+mn-lt"/>
              <a:cs typeface="+mn-cs"/>
            </a:endParaRPr>
          </a:p>
          <a:p>
            <a:pPr marL="342900" indent="-342900" eaLnBrk="0" hangingPunct="0">
              <a:spcBef>
                <a:spcPct val="20000"/>
              </a:spcBef>
              <a:buFontTx/>
              <a:buChar char="•"/>
              <a:defRPr/>
            </a:pPr>
            <a:r>
              <a:rPr lang="en-US" kern="0" dirty="0">
                <a:solidFill>
                  <a:schemeClr val="tx1"/>
                </a:solidFill>
                <a:latin typeface="+mn-lt"/>
                <a:cs typeface="+mn-cs"/>
              </a:rPr>
              <a:t>Loss Breakdown</a:t>
            </a:r>
          </a:p>
          <a:p>
            <a:pPr marL="800100" lvl="1" indent="-342900" eaLnBrk="0" hangingPunct="0">
              <a:spcBef>
                <a:spcPct val="20000"/>
              </a:spcBef>
              <a:buFontTx/>
              <a:buChar char="•"/>
              <a:defRPr/>
            </a:pPr>
            <a:r>
              <a:rPr lang="en-US" kern="0" dirty="0">
                <a:solidFill>
                  <a:schemeClr val="tx1"/>
                </a:solidFill>
                <a:latin typeface="+mn-lt"/>
                <a:cs typeface="+mn-cs"/>
              </a:rPr>
              <a:t>Normal losses – 1580</a:t>
            </a:r>
          </a:p>
          <a:p>
            <a:pPr marL="1257300" lvl="2" indent="-342900" eaLnBrk="0" hangingPunct="0">
              <a:spcBef>
                <a:spcPct val="20000"/>
              </a:spcBef>
              <a:buFontTx/>
              <a:buChar char="•"/>
              <a:defRPr/>
            </a:pPr>
            <a:r>
              <a:rPr lang="en-US" kern="0" dirty="0">
                <a:solidFill>
                  <a:schemeClr val="tx1"/>
                </a:solidFill>
              </a:rPr>
              <a:t>Retirement, Resignation, EAS, etc.</a:t>
            </a:r>
          </a:p>
          <a:p>
            <a:pPr marL="800100" lvl="1" indent="-342900" eaLnBrk="0" hangingPunct="0">
              <a:spcBef>
                <a:spcPct val="20000"/>
              </a:spcBef>
              <a:buFontTx/>
              <a:buChar char="•"/>
              <a:defRPr/>
            </a:pPr>
            <a:r>
              <a:rPr lang="en-US" b="1" kern="0" dirty="0">
                <a:solidFill>
                  <a:srgbClr val="008000"/>
                </a:solidFill>
                <a:latin typeface="+mn-lt"/>
                <a:cs typeface="+mn-cs"/>
              </a:rPr>
              <a:t>Voluntary (275)</a:t>
            </a:r>
          </a:p>
          <a:p>
            <a:pPr marL="1257300" lvl="2" indent="-342900" eaLnBrk="0" hangingPunct="0">
              <a:spcBef>
                <a:spcPct val="20000"/>
              </a:spcBef>
              <a:buFontTx/>
              <a:buChar char="•"/>
              <a:defRPr/>
            </a:pPr>
            <a:r>
              <a:rPr lang="en-US" b="1" kern="0" dirty="0">
                <a:solidFill>
                  <a:srgbClr val="008000"/>
                </a:solidFill>
                <a:latin typeface="+mn-lt"/>
                <a:cs typeface="+mn-cs"/>
              </a:rPr>
              <a:t>TIG Waiver – 50</a:t>
            </a:r>
          </a:p>
          <a:p>
            <a:pPr marL="1257300" lvl="2" indent="-342900" eaLnBrk="0" hangingPunct="0">
              <a:spcBef>
                <a:spcPct val="20000"/>
              </a:spcBef>
              <a:buFontTx/>
              <a:buChar char="•"/>
              <a:defRPr/>
            </a:pPr>
            <a:r>
              <a:rPr lang="en-US" b="1" kern="0" dirty="0">
                <a:solidFill>
                  <a:srgbClr val="008000"/>
                </a:solidFill>
                <a:latin typeface="+mn-lt"/>
                <a:cs typeface="+mn-cs"/>
              </a:rPr>
              <a:t>TERA – 125 (</a:t>
            </a:r>
            <a:r>
              <a:rPr lang="en-US" b="1" kern="0" dirty="0" err="1">
                <a:solidFill>
                  <a:srgbClr val="008000"/>
                </a:solidFill>
                <a:latin typeface="+mn-lt"/>
                <a:cs typeface="+mn-cs"/>
              </a:rPr>
              <a:t>P’d</a:t>
            </a:r>
            <a:r>
              <a:rPr lang="en-US" b="1" kern="0" dirty="0">
                <a:solidFill>
                  <a:srgbClr val="008000"/>
                </a:solidFill>
                <a:latin typeface="+mn-lt"/>
                <a:cs typeface="+mn-cs"/>
              </a:rPr>
              <a:t> Majors)</a:t>
            </a:r>
          </a:p>
          <a:p>
            <a:pPr marL="1257300" lvl="2" indent="-342900" eaLnBrk="0" hangingPunct="0">
              <a:spcBef>
                <a:spcPct val="20000"/>
              </a:spcBef>
              <a:buFontTx/>
              <a:buChar char="•"/>
              <a:defRPr/>
            </a:pPr>
            <a:r>
              <a:rPr lang="en-US" b="1" kern="0" dirty="0">
                <a:solidFill>
                  <a:srgbClr val="008000"/>
                </a:solidFill>
                <a:latin typeface="+mn-lt"/>
                <a:cs typeface="+mn-cs"/>
              </a:rPr>
              <a:t>VSP - 100</a:t>
            </a:r>
          </a:p>
          <a:p>
            <a:pPr marL="800100" lvl="1" indent="-342900" eaLnBrk="0" hangingPunct="0">
              <a:spcBef>
                <a:spcPct val="20000"/>
              </a:spcBef>
              <a:buFontTx/>
              <a:buChar char="•"/>
              <a:defRPr/>
            </a:pPr>
            <a:r>
              <a:rPr lang="en-US" b="1" kern="0" dirty="0">
                <a:solidFill>
                  <a:srgbClr val="FF0000"/>
                </a:solidFill>
                <a:latin typeface="+mn-lt"/>
                <a:cs typeface="+mn-cs"/>
              </a:rPr>
              <a:t>Involuntary (124)</a:t>
            </a:r>
          </a:p>
          <a:p>
            <a:pPr marL="1257300" lvl="2" indent="-342900" eaLnBrk="0" hangingPunct="0">
              <a:spcBef>
                <a:spcPct val="20000"/>
              </a:spcBef>
              <a:buFontTx/>
              <a:buChar char="•"/>
              <a:defRPr/>
            </a:pPr>
            <a:r>
              <a:rPr lang="en-US" b="1" kern="0" dirty="0">
                <a:solidFill>
                  <a:srgbClr val="FF0000"/>
                </a:solidFill>
                <a:latin typeface="+mn-lt"/>
                <a:cs typeface="+mn-cs"/>
              </a:rPr>
              <a:t>SERB –  124</a:t>
            </a:r>
          </a:p>
          <a:p>
            <a:pPr marL="800100" lvl="1" indent="-342900" eaLnBrk="0" hangingPunct="0">
              <a:spcBef>
                <a:spcPct val="20000"/>
              </a:spcBef>
              <a:buFontTx/>
              <a:buChar char="•"/>
              <a:defRPr/>
            </a:pPr>
            <a:r>
              <a:rPr lang="en-US" b="1" u="sng" kern="0" dirty="0">
                <a:solidFill>
                  <a:schemeClr val="tx1"/>
                </a:solidFill>
                <a:latin typeface="+mn-lt"/>
                <a:cs typeface="+mn-cs"/>
              </a:rPr>
              <a:t>Delta – 538</a:t>
            </a:r>
          </a:p>
          <a:p>
            <a:pPr marL="800100" lvl="1" indent="-342900" eaLnBrk="0" hangingPunct="0">
              <a:spcBef>
                <a:spcPct val="20000"/>
              </a:spcBef>
              <a:defRPr/>
            </a:pPr>
            <a:endParaRPr lang="en-US" kern="0" dirty="0">
              <a:solidFill>
                <a:schemeClr val="tx1"/>
              </a:solidFill>
              <a:latin typeface="+mn-lt"/>
              <a:cs typeface="+mn-cs"/>
            </a:endParaRPr>
          </a:p>
          <a:p>
            <a:pPr marL="800100" lvl="1" indent="-342900" eaLnBrk="0" hangingPunct="0">
              <a:spcBef>
                <a:spcPct val="20000"/>
              </a:spcBef>
              <a:buFontTx/>
              <a:buChar char="•"/>
              <a:defRPr/>
            </a:pPr>
            <a:endParaRPr lang="en-US" kern="0" dirty="0">
              <a:solidFill>
                <a:schemeClr val="tx1"/>
              </a:solidFill>
              <a:latin typeface="+mn-lt"/>
              <a:cs typeface="+mn-cs"/>
            </a:endParaRPr>
          </a:p>
          <a:p>
            <a:pPr marL="342900" indent="-342900" eaLnBrk="0" hangingPunct="0">
              <a:spcBef>
                <a:spcPct val="20000"/>
              </a:spcBef>
              <a:buFontTx/>
              <a:buChar char="•"/>
              <a:defRPr/>
            </a:pPr>
            <a:endParaRPr lang="en-US" kern="0" dirty="0">
              <a:solidFill>
                <a:schemeClr val="tx1"/>
              </a:solidFill>
              <a:latin typeface="+mn-lt"/>
              <a:cs typeface="+mn-cs"/>
            </a:endParaRPr>
          </a:p>
        </p:txBody>
      </p:sp>
      <p:sp>
        <p:nvSpPr>
          <p:cNvPr id="8" name="Content Placeholder 2"/>
          <p:cNvSpPr txBox="1">
            <a:spLocks/>
          </p:cNvSpPr>
          <p:nvPr/>
        </p:nvSpPr>
        <p:spPr bwMode="auto">
          <a:xfrm>
            <a:off x="4876800" y="2209800"/>
            <a:ext cx="3962400" cy="4038600"/>
          </a:xfrm>
          <a:prstGeom prst="rect">
            <a:avLst/>
          </a:prstGeom>
          <a:noFill/>
          <a:ln w="9525">
            <a:noFill/>
            <a:miter lim="800000"/>
            <a:headEnd/>
            <a:tailEnd/>
          </a:ln>
        </p:spPr>
        <p:txBody>
          <a:bodyPr/>
          <a:lstStyle/>
          <a:p>
            <a:pPr marL="342900" indent="-342900" eaLnBrk="0" hangingPunct="0">
              <a:spcBef>
                <a:spcPct val="20000"/>
              </a:spcBef>
              <a:buFontTx/>
              <a:buChar char="•"/>
              <a:defRPr/>
            </a:pPr>
            <a:r>
              <a:rPr lang="en-US" kern="0" dirty="0">
                <a:solidFill>
                  <a:schemeClr val="tx1"/>
                </a:solidFill>
                <a:latin typeface="+mn-lt"/>
                <a:cs typeface="+mn-cs"/>
              </a:rPr>
              <a:t>Enlisted</a:t>
            </a:r>
          </a:p>
          <a:p>
            <a:pPr marL="800100" lvl="1" indent="-342900" eaLnBrk="0" hangingPunct="0">
              <a:spcBef>
                <a:spcPct val="20000"/>
              </a:spcBef>
              <a:buFontTx/>
              <a:buChar char="•"/>
              <a:defRPr/>
            </a:pPr>
            <a:r>
              <a:rPr lang="en-US" kern="0" dirty="0">
                <a:solidFill>
                  <a:schemeClr val="tx1"/>
                </a:solidFill>
              </a:rPr>
              <a:t>B/S – 178,111</a:t>
            </a:r>
          </a:p>
          <a:p>
            <a:pPr marL="800100" lvl="1" indent="-342900" eaLnBrk="0" hangingPunct="0">
              <a:spcBef>
                <a:spcPct val="20000"/>
              </a:spcBef>
              <a:buFontTx/>
              <a:buChar char="•"/>
              <a:defRPr/>
            </a:pPr>
            <a:r>
              <a:rPr lang="en-US" kern="0" dirty="0">
                <a:solidFill>
                  <a:schemeClr val="tx1"/>
                </a:solidFill>
              </a:rPr>
              <a:t>Gains – 28,000</a:t>
            </a:r>
          </a:p>
          <a:p>
            <a:pPr marL="800100" lvl="1" indent="-342900" eaLnBrk="0" hangingPunct="0">
              <a:spcBef>
                <a:spcPct val="20000"/>
              </a:spcBef>
              <a:buFontTx/>
              <a:buChar char="•"/>
              <a:defRPr/>
            </a:pPr>
            <a:r>
              <a:rPr lang="en-US" kern="0" dirty="0">
                <a:solidFill>
                  <a:schemeClr val="tx1"/>
                </a:solidFill>
              </a:rPr>
              <a:t>Required losses – 32,621</a:t>
            </a:r>
          </a:p>
          <a:p>
            <a:pPr marL="800100" lvl="1" indent="-342900" eaLnBrk="0" hangingPunct="0">
              <a:spcBef>
                <a:spcPct val="20000"/>
              </a:spcBef>
              <a:buFontTx/>
              <a:buChar char="•"/>
              <a:defRPr/>
            </a:pPr>
            <a:r>
              <a:rPr lang="en-US" kern="0" dirty="0">
                <a:solidFill>
                  <a:schemeClr val="tx1"/>
                </a:solidFill>
              </a:rPr>
              <a:t>E/S – 173,490</a:t>
            </a:r>
          </a:p>
          <a:p>
            <a:pPr marL="342900" indent="-342900" eaLnBrk="0" hangingPunct="0">
              <a:spcBef>
                <a:spcPct val="20000"/>
              </a:spcBef>
              <a:buFontTx/>
              <a:buChar char="•"/>
              <a:defRPr/>
            </a:pPr>
            <a:endParaRPr lang="en-US" kern="0" dirty="0">
              <a:solidFill>
                <a:schemeClr val="tx1"/>
              </a:solidFill>
            </a:endParaRPr>
          </a:p>
          <a:p>
            <a:pPr marL="342900" indent="-342900" eaLnBrk="0" hangingPunct="0">
              <a:spcBef>
                <a:spcPct val="20000"/>
              </a:spcBef>
              <a:buFontTx/>
              <a:buChar char="•"/>
              <a:defRPr/>
            </a:pPr>
            <a:r>
              <a:rPr lang="en-US" kern="0" dirty="0">
                <a:solidFill>
                  <a:schemeClr val="tx1"/>
                </a:solidFill>
              </a:rPr>
              <a:t>Loss Breakdown</a:t>
            </a:r>
          </a:p>
          <a:p>
            <a:pPr marL="800100" lvl="1" indent="-342900" eaLnBrk="0" hangingPunct="0">
              <a:spcBef>
                <a:spcPct val="20000"/>
              </a:spcBef>
              <a:buFontTx/>
              <a:buChar char="•"/>
              <a:defRPr/>
            </a:pPr>
            <a:r>
              <a:rPr lang="en-US" kern="0" dirty="0">
                <a:solidFill>
                  <a:schemeClr val="tx1"/>
                </a:solidFill>
              </a:rPr>
              <a:t>Normal losses – 31,000</a:t>
            </a:r>
          </a:p>
          <a:p>
            <a:pPr marL="800100" lvl="1" indent="-342900" eaLnBrk="0" hangingPunct="0">
              <a:spcBef>
                <a:spcPct val="20000"/>
              </a:spcBef>
              <a:buFontTx/>
              <a:buChar char="•"/>
              <a:defRPr/>
            </a:pPr>
            <a:r>
              <a:rPr lang="en-US" b="1" kern="0" dirty="0">
                <a:solidFill>
                  <a:srgbClr val="008000"/>
                </a:solidFill>
              </a:rPr>
              <a:t>Voluntary (1242)</a:t>
            </a:r>
          </a:p>
          <a:p>
            <a:pPr marL="1257300" lvl="2" indent="-342900" eaLnBrk="0" hangingPunct="0">
              <a:spcBef>
                <a:spcPct val="20000"/>
              </a:spcBef>
              <a:buFontTx/>
              <a:buChar char="•"/>
              <a:defRPr/>
            </a:pPr>
            <a:r>
              <a:rPr lang="en-US" b="1" kern="0" dirty="0">
                <a:solidFill>
                  <a:srgbClr val="008000"/>
                </a:solidFill>
              </a:rPr>
              <a:t>X-Yr VEERP – 100</a:t>
            </a:r>
          </a:p>
          <a:p>
            <a:pPr marL="1257300" lvl="2" indent="-342900" eaLnBrk="0" hangingPunct="0">
              <a:spcBef>
                <a:spcPct val="20000"/>
              </a:spcBef>
              <a:buFontTx/>
              <a:buChar char="•"/>
              <a:defRPr/>
            </a:pPr>
            <a:r>
              <a:rPr lang="en-US" b="1" kern="0" dirty="0">
                <a:solidFill>
                  <a:srgbClr val="008000"/>
                </a:solidFill>
              </a:rPr>
              <a:t>VSP – 750</a:t>
            </a:r>
          </a:p>
          <a:p>
            <a:pPr marL="1257300" lvl="2" indent="-342900" eaLnBrk="0" hangingPunct="0">
              <a:spcBef>
                <a:spcPct val="20000"/>
              </a:spcBef>
              <a:buFontTx/>
              <a:buChar char="•"/>
              <a:defRPr/>
            </a:pPr>
            <a:r>
              <a:rPr lang="en-US" b="1" kern="0" dirty="0">
                <a:solidFill>
                  <a:srgbClr val="008000"/>
                </a:solidFill>
              </a:rPr>
              <a:t>TERA – 392 (</a:t>
            </a:r>
            <a:r>
              <a:rPr lang="en-US" b="1" kern="0" dirty="0" err="1">
                <a:solidFill>
                  <a:srgbClr val="008000"/>
                </a:solidFill>
              </a:rPr>
              <a:t>P’d</a:t>
            </a:r>
            <a:r>
              <a:rPr lang="en-US" b="1" kern="0" dirty="0">
                <a:solidFill>
                  <a:srgbClr val="008000"/>
                </a:solidFill>
              </a:rPr>
              <a:t> </a:t>
            </a:r>
            <a:r>
              <a:rPr lang="en-US" b="1" kern="0" dirty="0" err="1">
                <a:solidFill>
                  <a:srgbClr val="008000"/>
                </a:solidFill>
              </a:rPr>
              <a:t>SSgts</a:t>
            </a:r>
            <a:r>
              <a:rPr lang="en-US" b="1" kern="0" dirty="0">
                <a:solidFill>
                  <a:srgbClr val="008000"/>
                </a:solidFill>
              </a:rPr>
              <a:t>*)</a:t>
            </a:r>
          </a:p>
          <a:p>
            <a:pPr marL="1714500" lvl="3" indent="-342900" eaLnBrk="0" hangingPunct="0">
              <a:spcBef>
                <a:spcPct val="20000"/>
              </a:spcBef>
              <a:defRPr/>
            </a:pPr>
            <a:r>
              <a:rPr lang="en-US" sz="1200" b="1" kern="0" dirty="0">
                <a:solidFill>
                  <a:schemeClr val="tx1"/>
                </a:solidFill>
              </a:rPr>
              <a:t>*Targeting Over Strength MOSs</a:t>
            </a:r>
            <a:r>
              <a:rPr lang="en-US" b="1" kern="0" dirty="0">
                <a:solidFill>
                  <a:schemeClr val="tx1"/>
                </a:solidFill>
              </a:rPr>
              <a:t> </a:t>
            </a:r>
          </a:p>
          <a:p>
            <a:pPr marL="800100" lvl="1" indent="-342900" eaLnBrk="0" hangingPunct="0">
              <a:spcBef>
                <a:spcPct val="20000"/>
              </a:spcBef>
              <a:buFontTx/>
              <a:buChar char="•"/>
              <a:defRPr/>
            </a:pPr>
            <a:r>
              <a:rPr lang="en-US" b="1" kern="0" dirty="0">
                <a:solidFill>
                  <a:srgbClr val="FF0000"/>
                </a:solidFill>
              </a:rPr>
              <a:t>Involuntary (379)</a:t>
            </a:r>
          </a:p>
          <a:p>
            <a:pPr marL="1257300" lvl="2" indent="-342900" eaLnBrk="0" hangingPunct="0">
              <a:spcBef>
                <a:spcPct val="20000"/>
              </a:spcBef>
              <a:buFontTx/>
              <a:buChar char="•"/>
              <a:defRPr/>
            </a:pPr>
            <a:r>
              <a:rPr lang="en-US" b="1" kern="0" dirty="0">
                <a:solidFill>
                  <a:srgbClr val="FF0000"/>
                </a:solidFill>
              </a:rPr>
              <a:t>STAP Caps – 379</a:t>
            </a:r>
            <a:endParaRPr lang="en-US" kern="0" dirty="0">
              <a:solidFill>
                <a:srgbClr val="FF0000"/>
              </a:solidFill>
            </a:endParaRPr>
          </a:p>
          <a:p>
            <a:pPr marL="1714500" lvl="3" indent="-342900" eaLnBrk="0" hangingPunct="0">
              <a:spcBef>
                <a:spcPct val="20000"/>
              </a:spcBef>
              <a:defRPr/>
            </a:pPr>
            <a:r>
              <a:rPr lang="en-US" sz="1200" b="1" kern="0" dirty="0">
                <a:solidFill>
                  <a:schemeClr val="tx1"/>
                </a:solidFill>
              </a:rPr>
              <a:t>*Targeting Over Strength MOSs </a:t>
            </a:r>
          </a:p>
          <a:p>
            <a:pPr marL="1714500" lvl="3" indent="-342900" eaLnBrk="0" hangingPunct="0">
              <a:spcBef>
                <a:spcPct val="20000"/>
              </a:spcBef>
              <a:buFontTx/>
              <a:buChar char="•"/>
              <a:defRPr/>
            </a:pPr>
            <a:endParaRPr lang="en-US" b="1" u="sng" kern="0" dirty="0">
              <a:solidFill>
                <a:srgbClr val="FF0000"/>
              </a:solidFill>
            </a:endParaRPr>
          </a:p>
          <a:p>
            <a:pPr marL="800100" lvl="1" indent="-342900" eaLnBrk="0" hangingPunct="0">
              <a:spcBef>
                <a:spcPct val="20000"/>
              </a:spcBef>
              <a:defRPr/>
            </a:pPr>
            <a:endParaRPr lang="en-US" kern="0" dirty="0">
              <a:solidFill>
                <a:schemeClr val="tx1"/>
              </a:solidFill>
              <a:latin typeface="+mn-lt"/>
              <a:cs typeface="+mn-cs"/>
            </a:endParaRPr>
          </a:p>
        </p:txBody>
      </p:sp>
      <p:sp>
        <p:nvSpPr>
          <p:cNvPr id="10246" name="TextBox 6"/>
          <p:cNvSpPr txBox="1">
            <a:spLocks noChangeArrowheads="1"/>
          </p:cNvSpPr>
          <p:nvPr/>
        </p:nvSpPr>
        <p:spPr bwMode="auto">
          <a:xfrm>
            <a:off x="1600200" y="6397625"/>
            <a:ext cx="5943600" cy="307975"/>
          </a:xfrm>
          <a:prstGeom prst="rect">
            <a:avLst/>
          </a:prstGeom>
          <a:solidFill>
            <a:srgbClr val="FFFF00"/>
          </a:solidFill>
          <a:ln w="9525">
            <a:solidFill>
              <a:srgbClr val="FF0000"/>
            </a:solidFill>
            <a:miter lim="800000"/>
            <a:headEnd/>
            <a:tailEnd/>
          </a:ln>
        </p:spPr>
        <p:txBody>
          <a:bodyPr>
            <a:spAutoFit/>
          </a:bodyPr>
          <a:lstStyle/>
          <a:p>
            <a:pPr algn="ctr"/>
            <a:r>
              <a:rPr lang="en-US" b="1">
                <a:solidFill>
                  <a:srgbClr val="FF0000"/>
                </a:solidFill>
              </a:rPr>
              <a:t>Will have to make up officer overage via increased enlisted losses</a:t>
            </a:r>
          </a:p>
        </p:txBody>
      </p:sp>
      <p:sp>
        <p:nvSpPr>
          <p:cNvPr id="10247" name="Slide Number Placeholder 3"/>
          <p:cNvSpPr>
            <a:spLocks noGrp="1"/>
          </p:cNvSpPr>
          <p:nvPr>
            <p:ph type="sldNum" sz="quarter" idx="12"/>
          </p:nvPr>
        </p:nvSpPr>
        <p:spPr>
          <a:noFill/>
        </p:spPr>
        <p:txBody>
          <a:bodyPr/>
          <a:lstStyle/>
          <a:p>
            <a:fld id="{C0BD5405-D7F8-481E-AF0D-EBEDC4765C8F}" type="slidenum">
              <a:rPr lang="en-US" smtClean="0"/>
              <a:pPr/>
              <a:t>9</a:t>
            </a:fld>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P Div">
  <a:themeElements>
    <a:clrScheme name="MP Div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P Div">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solidFill>
            <a:srgbClr val="FF33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rgbClr val="FF3300"/>
            </a:solidFill>
            <a:effectLst/>
            <a:latin typeface="Arial" charset="0"/>
            <a:cs typeface="Arial" charset="0"/>
          </a:defRPr>
        </a:defPPr>
      </a:lstStyle>
    </a:spDef>
    <a:lnDef>
      <a:spPr bwMode="auto">
        <a:xfrm>
          <a:off x="0" y="0"/>
          <a:ext cx="1" cy="1"/>
        </a:xfrm>
        <a:custGeom>
          <a:avLst/>
          <a:gdLst/>
          <a:ahLst/>
          <a:cxnLst/>
          <a:rect l="0" t="0" r="0" b="0"/>
          <a:pathLst/>
        </a:custGeom>
        <a:solidFill>
          <a:srgbClr val="FFFF00"/>
        </a:solidFill>
        <a:ln w="9525" cap="flat" cmpd="sng" algn="ctr">
          <a:solidFill>
            <a:srgbClr val="FF33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rgbClr val="FF3300"/>
            </a:solidFill>
            <a:effectLst/>
            <a:latin typeface="Arial" charset="0"/>
            <a:cs typeface="Arial" charset="0"/>
          </a:defRPr>
        </a:defPPr>
      </a:lstStyle>
    </a:lnDef>
  </a:objectDefaults>
  <a:extraClrSchemeLst>
    <a:extraClrScheme>
      <a:clrScheme name="MP Div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P Div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P Div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P Div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P Div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P Div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P Div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X:\Mp\Wilcox\PRESENTATIONS\Gen female Atrt Brief.ppt</Template>
  <TotalTime>122869</TotalTime>
  <Words>3176</Words>
  <Application>Microsoft Office PowerPoint</Application>
  <PresentationFormat>On-screen Show (4:3)</PresentationFormat>
  <Paragraphs>624</Paragraphs>
  <Slides>29</Slides>
  <Notes>10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MP Div</vt:lpstr>
      <vt:lpstr>Slide 1</vt:lpstr>
      <vt:lpstr>Purpose</vt:lpstr>
      <vt:lpstr>Background</vt:lpstr>
      <vt:lpstr>Our Marine Corps</vt:lpstr>
      <vt:lpstr>“Keeping Faith” During a Drawdown </vt:lpstr>
      <vt:lpstr>Drawdown Goals</vt:lpstr>
      <vt:lpstr>Force Shaping Authorities Available </vt:lpstr>
      <vt:lpstr>Drawdown Overview</vt:lpstr>
      <vt:lpstr>FY13 Drawdown Overview</vt:lpstr>
      <vt:lpstr>Force Shaping Authorities</vt:lpstr>
      <vt:lpstr>Temporary Early Retirement Authority</vt:lpstr>
      <vt:lpstr>Early Discharge Authority</vt:lpstr>
      <vt:lpstr>Voluntary Retirement Incentive</vt:lpstr>
      <vt:lpstr> </vt:lpstr>
      <vt:lpstr>Time-in-Grade Waiver</vt:lpstr>
      <vt:lpstr>Selective Early Retirement Board</vt:lpstr>
      <vt:lpstr>STAP Boat Space Caps </vt:lpstr>
      <vt:lpstr>Enlisted Career Force Controls</vt:lpstr>
      <vt:lpstr>Involuntary Separation Pay</vt:lpstr>
      <vt:lpstr>Promotion Opportunity</vt:lpstr>
      <vt:lpstr>2P Staff Sergeants   </vt:lpstr>
      <vt:lpstr>Enlisted Retention Board</vt:lpstr>
      <vt:lpstr>How Can I Minimize Impact on Me?</vt:lpstr>
      <vt:lpstr>Self-Help Measures</vt:lpstr>
      <vt:lpstr>Self-Help Measures</vt:lpstr>
      <vt:lpstr>What NOT To Do</vt:lpstr>
      <vt:lpstr>Transition Assistance</vt:lpstr>
      <vt:lpstr>Bottom Line</vt:lpstr>
      <vt:lpstr>Questions?</vt:lpstr>
    </vt:vector>
  </TitlesOfParts>
  <Company>MPP-20</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End Strength Update</dc:title>
  <dc:creator>jeremy.mcelroy</dc:creator>
  <cp:lastModifiedBy>Mitchell Bell</cp:lastModifiedBy>
  <cp:revision>3533</cp:revision>
  <dcterms:created xsi:type="dcterms:W3CDTF">2001-07-24T14:11:40Z</dcterms:created>
  <dcterms:modified xsi:type="dcterms:W3CDTF">2012-07-23T00:41:24Z</dcterms:modified>
</cp:coreProperties>
</file>