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5" r:id="rId2"/>
    <p:sldId id="307" r:id="rId3"/>
    <p:sldId id="308" r:id="rId4"/>
    <p:sldId id="329" r:id="rId5"/>
  </p:sldIdLst>
  <p:sldSz cx="9144000" cy="6858000" type="screen4x3"/>
  <p:notesSz cx="9305925" cy="7019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A85E"/>
    <a:srgbClr val="C79059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25" autoAdjust="0"/>
    <p:restoredTop sz="81857" autoAdjust="0"/>
  </p:normalViewPr>
  <p:slideViewPr>
    <p:cSldViewPr>
      <p:cViewPr>
        <p:scale>
          <a:sx n="100" d="100"/>
          <a:sy n="100" d="100"/>
        </p:scale>
        <p:origin x="-208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211"/>
        <p:guide pos="29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674" y="0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EA4CB-744C-4C4F-8D5C-8E5992B575FF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67851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674" y="6667851"/>
            <a:ext cx="4032147" cy="350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CD24E-227F-473D-B13B-9170CD9A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59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204" y="0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pPr>
              <a:defRPr/>
            </a:pPr>
            <a:fld id="{CD05E36B-939B-402B-91C9-C4F4123C598E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08375" cy="2632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593" y="3334465"/>
            <a:ext cx="7444740" cy="31589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204" y="6667711"/>
            <a:ext cx="4032568" cy="3509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pPr>
              <a:defRPr/>
            </a:pPr>
            <a:fld id="{25530598-47F4-455F-B6B0-F8F1E9397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38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930595" y="4727437"/>
            <a:ext cx="7444739" cy="373022"/>
          </a:xfrm>
          <a:prstGeom prst="rect">
            <a:avLst/>
          </a:prstGeom>
          <a:noFill/>
          <a:ln>
            <a:noFill/>
          </a:ln>
        </p:spPr>
        <p:txBody>
          <a:bodyPr lIns="93267" tIns="93267" rIns="93267" bIns="93267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>
            <a:spLocks noGrp="1"/>
          </p:cNvSpPr>
          <p:nvPr>
            <p:ph type="body" idx="1"/>
          </p:nvPr>
        </p:nvSpPr>
        <p:spPr>
          <a:xfrm>
            <a:off x="930595" y="4727437"/>
            <a:ext cx="7444739" cy="373022"/>
          </a:xfrm>
          <a:prstGeom prst="rect">
            <a:avLst/>
          </a:prstGeom>
          <a:noFill/>
          <a:ln>
            <a:noFill/>
          </a:ln>
        </p:spPr>
        <p:txBody>
          <a:bodyPr lIns="93267" tIns="93267" rIns="93267" bIns="93267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>
            <a:spLocks noGrp="1"/>
          </p:cNvSpPr>
          <p:nvPr>
            <p:ph type="body" idx="1"/>
          </p:nvPr>
        </p:nvSpPr>
        <p:spPr>
          <a:xfrm>
            <a:off x="930595" y="4727437"/>
            <a:ext cx="7444739" cy="373022"/>
          </a:xfrm>
          <a:prstGeom prst="rect">
            <a:avLst/>
          </a:prstGeom>
          <a:noFill/>
          <a:ln>
            <a:noFill/>
          </a:ln>
        </p:spPr>
        <p:txBody>
          <a:bodyPr lIns="93267" tIns="93267" rIns="93267" bIns="93267" anchor="ctr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88CD-4F59-4AA5-9F36-ADE9CB8F8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14020-A83A-438B-9F5F-F57AA7C0F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9CF8F-2632-481E-9732-876498F5A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27E98-1F0B-492A-9273-4E9B7F7E5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A5079-9474-4938-A924-7AB0E93C8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3ECD-5273-4AEE-87C4-D1A0CABCF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7A953-8F45-462C-8402-F2BAC0751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E50F5-BCB0-4C54-961C-664B2F55F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9A74C-1BE9-4B77-B351-64B3C8A12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0831-3641-4638-B2F5-3FC6462B4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29DE6-076F-41C2-A675-62AE47642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CE4EDB-5BB4-45D8-8866-50665611D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POWERPOINT WINDOW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5035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ctrTitle"/>
          </p:nvPr>
        </p:nvSpPr>
        <p:spPr>
          <a:xfrm>
            <a:off x="4495800" y="739170"/>
            <a:ext cx="4419600" cy="544761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/>
          <a:p>
            <a:pPr lvl="0" rtl="0"/>
            <a:r>
              <a:rPr sz="5400" b="1" dirty="0">
                <a:solidFill>
                  <a:srgbClr val="C00000"/>
                </a:solidFill>
              </a:rPr>
              <a:t>USMC</a:t>
            </a:r>
          </a:p>
          <a:p>
            <a:pPr lvl="0" rtl="0"/>
            <a:r>
              <a:rPr sz="4800" b="1" dirty="0">
                <a:solidFill>
                  <a:srgbClr val="C00000"/>
                </a:solidFill>
              </a:rPr>
              <a:t>Summer</a:t>
            </a:r>
          </a:p>
          <a:p>
            <a:pPr lvl="0" rtl="0"/>
            <a:r>
              <a:rPr lang="en-US" sz="4800" b="1" dirty="0" smtClean="0">
                <a:solidFill>
                  <a:srgbClr val="C00000"/>
                </a:solidFill>
              </a:rPr>
              <a:t>Leadership</a:t>
            </a:r>
            <a:br>
              <a:rPr lang="en-US" sz="4800" b="1" dirty="0" smtClean="0">
                <a:solidFill>
                  <a:srgbClr val="C00000"/>
                </a:solidFill>
              </a:rPr>
            </a:br>
            <a:r>
              <a:rPr lang="en-US" sz="4800" b="1" dirty="0" smtClean="0">
                <a:solidFill>
                  <a:srgbClr val="C00000"/>
                </a:solidFill>
              </a:rPr>
              <a:t>and </a:t>
            </a:r>
            <a:br>
              <a:rPr lang="en-US" sz="4800" b="1" dirty="0" smtClean="0">
                <a:solidFill>
                  <a:srgbClr val="C00000"/>
                </a:solidFill>
              </a:rPr>
            </a:br>
            <a:r>
              <a:rPr lang="en-US" sz="4800" b="1" dirty="0" smtClean="0">
                <a:solidFill>
                  <a:srgbClr val="C00000"/>
                </a:solidFill>
              </a:rPr>
              <a:t>Character Development Academy</a:t>
            </a:r>
            <a:endParaRPr sz="4800" b="1" dirty="0">
              <a:solidFill>
                <a:srgbClr val="C00000"/>
              </a:solidFill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457200" y="1371600"/>
            <a:ext cx="3993266" cy="4089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>
            <a:spLocks noGrp="1"/>
          </p:cNvSpPr>
          <p:nvPr>
            <p:ph type="title"/>
          </p:nvPr>
        </p:nvSpPr>
        <p:spPr>
          <a:xfrm>
            <a:off x="457200" y="908476"/>
            <a:ext cx="8229600" cy="5231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l"/>
            <a:r>
              <a:rPr lang="en-US" sz="2200" b="1" dirty="0" smtClean="0">
                <a:solidFill>
                  <a:srgbClr val="C00000"/>
                </a:solidFill>
              </a:rPr>
              <a:t>Summer Leadership and Character Development Academy</a:t>
            </a:r>
            <a:endParaRPr sz="2200" b="1" dirty="0">
              <a:solidFill>
                <a:srgbClr val="C00000"/>
              </a:solidFill>
            </a:endParaRPr>
          </a:p>
        </p:txBody>
      </p:sp>
      <p:sp>
        <p:nvSpPr>
          <p:cNvPr id="6" name="Shape 143"/>
          <p:cNvSpPr>
            <a:spLocks noGrp="1"/>
          </p:cNvSpPr>
          <p:nvPr>
            <p:ph type="body" idx="1"/>
          </p:nvPr>
        </p:nvSpPr>
        <p:spPr>
          <a:xfrm>
            <a:off x="533400" y="1683513"/>
            <a:ext cx="8229600" cy="4878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/>
          <a:p>
            <a:pPr lvl="0" indent="-412750">
              <a:spcBef>
                <a:spcPts val="64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</a:rPr>
              <a:t>A strategic initiative designed to attract our nation’s top-performing high school students by offering a one-week leadership program in the Washington, D.C. area</a:t>
            </a:r>
            <a:endParaRPr sz="2800" dirty="0">
              <a:solidFill>
                <a:schemeClr val="dk1"/>
              </a:solidFill>
            </a:endParaRPr>
          </a:p>
          <a:p>
            <a:pPr lvl="1" indent="-412750">
              <a:spcBef>
                <a:spcPts val="640"/>
              </a:spcBef>
              <a:buClr>
                <a:schemeClr val="dk1"/>
              </a:buClr>
              <a:buSzPct val="166666"/>
              <a:buFont typeface="Arial" pitchFamily="34" charset="0"/>
              <a:buChar char="̵"/>
            </a:pPr>
            <a:r>
              <a:rPr lang="en-US" sz="2400" dirty="0" smtClean="0">
                <a:solidFill>
                  <a:schemeClr val="dk1"/>
                </a:solidFill>
              </a:rPr>
              <a:t>Provide leadership training, character development, ethics lessons, and college admissions guidance</a:t>
            </a:r>
          </a:p>
          <a:p>
            <a:pPr lvl="1" indent="-412750">
              <a:spcBef>
                <a:spcPts val="640"/>
              </a:spcBef>
              <a:buClr>
                <a:schemeClr val="dk1"/>
              </a:buClr>
              <a:buSzPct val="166666"/>
              <a:buFont typeface="Arial" pitchFamily="34" charset="0"/>
              <a:buChar char="̵"/>
            </a:pPr>
            <a:r>
              <a:rPr lang="en-US" sz="2400" dirty="0" smtClean="0">
                <a:solidFill>
                  <a:schemeClr val="dk1"/>
                </a:solidFill>
              </a:rPr>
              <a:t>Leadership opportunity and personal development with a community service component</a:t>
            </a:r>
          </a:p>
          <a:p>
            <a:pPr lvl="1" indent="-412750">
              <a:spcBef>
                <a:spcPts val="640"/>
              </a:spcBef>
              <a:buClr>
                <a:schemeClr val="dk1"/>
              </a:buClr>
              <a:buSzPct val="166666"/>
              <a:buFont typeface="Arial" pitchFamily="34" charset="0"/>
              <a:buChar char="̵"/>
            </a:pPr>
            <a:r>
              <a:rPr lang="en-US" sz="2400" dirty="0" smtClean="0">
                <a:solidFill>
                  <a:schemeClr val="dk1"/>
                </a:solidFill>
              </a:rPr>
              <a:t>Most activities located at Quantico, VA</a:t>
            </a:r>
          </a:p>
          <a:p>
            <a:pPr lvl="1" indent="-412750">
              <a:spcBef>
                <a:spcPts val="640"/>
              </a:spcBef>
              <a:buClr>
                <a:schemeClr val="dk1"/>
              </a:buClr>
              <a:buSzPct val="166666"/>
              <a:buFont typeface="Arial" pitchFamily="34" charset="0"/>
              <a:buChar char="̵"/>
            </a:pPr>
            <a:r>
              <a:rPr lang="en-US" sz="2400" dirty="0" smtClean="0">
                <a:solidFill>
                  <a:schemeClr val="dk1"/>
                </a:solidFill>
              </a:rPr>
              <a:t>Pilot program: ~50 high school rising juniors/seniors</a:t>
            </a:r>
          </a:p>
          <a:p>
            <a:pPr lvl="1" indent="-412750">
              <a:spcBef>
                <a:spcPts val="640"/>
              </a:spcBef>
              <a:buClr>
                <a:schemeClr val="dk1"/>
              </a:buClr>
              <a:buSzPct val="166666"/>
              <a:buFont typeface="Arial" pitchFamily="34" charset="0"/>
              <a:buChar char="̵"/>
            </a:pPr>
            <a:r>
              <a:rPr lang="en-US" sz="2400" dirty="0" smtClean="0">
                <a:solidFill>
                  <a:schemeClr val="dk1"/>
                </a:solidFill>
              </a:rPr>
              <a:t>August 6-11, 2012 (Monday-Saturday)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>
            <a:spLocks noGrp="1"/>
          </p:cNvSpPr>
          <p:nvPr>
            <p:ph type="title"/>
          </p:nvPr>
        </p:nvSpPr>
        <p:spPr>
          <a:xfrm>
            <a:off x="457200" y="816144"/>
            <a:ext cx="8229600" cy="7078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0" algn="l"/>
            <a:r>
              <a:rPr sz="3400" b="1" dirty="0">
                <a:solidFill>
                  <a:srgbClr val="C00000"/>
                </a:solidFill>
              </a:rPr>
              <a:t>Key Components of the Program</a:t>
            </a:r>
          </a:p>
        </p:txBody>
      </p:sp>
      <p:sp>
        <p:nvSpPr>
          <p:cNvPr id="753" name="Shape 75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153400" cy="4416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spAutoFit/>
          </a:bodyPr>
          <a:lstStyle/>
          <a:p>
            <a:pPr marL="342900" lvl="0" indent="-412750" rtl="0">
              <a:spcBef>
                <a:spcPts val="64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dirty="0">
                <a:solidFill>
                  <a:schemeClr val="dk1"/>
                </a:solidFill>
              </a:rPr>
              <a:t>Team Building</a:t>
            </a:r>
          </a:p>
          <a:p>
            <a:pPr marL="342900" lvl="0" indent="-412750" rtl="0">
              <a:spcBef>
                <a:spcPts val="64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dirty="0" smtClean="0">
                <a:solidFill>
                  <a:schemeClr val="dk1"/>
                </a:solidFill>
              </a:rPr>
              <a:t>Leadership</a:t>
            </a:r>
            <a:r>
              <a:rPr lang="en-US" sz="2400" dirty="0" smtClean="0">
                <a:solidFill>
                  <a:schemeClr val="dk1"/>
                </a:solidFill>
              </a:rPr>
              <a:t> &amp; Ethics</a:t>
            </a:r>
            <a:r>
              <a:rPr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smtClean="0">
                <a:solidFill>
                  <a:schemeClr val="dk1"/>
                </a:solidFill>
              </a:rPr>
              <a:t>Case Studies &amp; Activities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412750" rtl="0">
              <a:spcBef>
                <a:spcPts val="64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</a:rPr>
              <a:t>Daily </a:t>
            </a:r>
            <a:r>
              <a:rPr sz="2400" dirty="0" smtClean="0">
                <a:solidFill>
                  <a:schemeClr val="dk1"/>
                </a:solidFill>
              </a:rPr>
              <a:t>Physical </a:t>
            </a:r>
            <a:r>
              <a:rPr lang="en-US" sz="2400" dirty="0" smtClean="0">
                <a:solidFill>
                  <a:schemeClr val="dk1"/>
                </a:solidFill>
              </a:rPr>
              <a:t>Fitness Classes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412750" rtl="0">
              <a:spcBef>
                <a:spcPts val="64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dirty="0">
                <a:solidFill>
                  <a:schemeClr val="dk1"/>
                </a:solidFill>
              </a:rPr>
              <a:t>Distinguished </a:t>
            </a:r>
            <a:r>
              <a:rPr sz="2400" dirty="0" smtClean="0">
                <a:solidFill>
                  <a:schemeClr val="dk1"/>
                </a:solidFill>
              </a:rPr>
              <a:t>Speakers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412750" rtl="0">
              <a:spcBef>
                <a:spcPts val="64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dirty="0">
                <a:solidFill>
                  <a:schemeClr val="dk1"/>
                </a:solidFill>
              </a:rPr>
              <a:t>Community Service Project</a:t>
            </a:r>
          </a:p>
          <a:p>
            <a:pPr marL="342900" lvl="0" indent="-412750" rtl="0">
              <a:spcBef>
                <a:spcPts val="64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dirty="0">
                <a:solidFill>
                  <a:schemeClr val="dk1"/>
                </a:solidFill>
              </a:rPr>
              <a:t>College </a:t>
            </a:r>
            <a:r>
              <a:rPr lang="en-US" sz="2400" dirty="0" smtClean="0">
                <a:solidFill>
                  <a:schemeClr val="dk1"/>
                </a:solidFill>
              </a:rPr>
              <a:t>Visit (Admissions Counseling, Essay </a:t>
            </a:r>
            <a:r>
              <a:rPr lang="en-US" sz="2400" dirty="0">
                <a:solidFill>
                  <a:schemeClr val="dk1"/>
                </a:solidFill>
              </a:rPr>
              <a:t>W</a:t>
            </a:r>
            <a:r>
              <a:rPr lang="en-US" sz="2400" dirty="0" smtClean="0">
                <a:solidFill>
                  <a:schemeClr val="dk1"/>
                </a:solidFill>
              </a:rPr>
              <a:t>riting, Interviewing basics)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412750" rtl="0">
              <a:spcBef>
                <a:spcPts val="64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</a:rPr>
              <a:t>NROTC-Marine Option and Other Officer Program Opportunities</a:t>
            </a:r>
            <a:endParaRPr sz="2400" dirty="0">
              <a:solidFill>
                <a:schemeClr val="dk1"/>
              </a:solidFill>
            </a:endParaRPr>
          </a:p>
          <a:p>
            <a:pPr marL="342900" lvl="0" indent="-412750" rtl="0">
              <a:spcBef>
                <a:spcPts val="64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dirty="0">
                <a:solidFill>
                  <a:schemeClr val="dk1"/>
                </a:solidFill>
              </a:rPr>
              <a:t>Washington D.C. </a:t>
            </a:r>
            <a:r>
              <a:rPr sz="2400" dirty="0" smtClean="0">
                <a:solidFill>
                  <a:schemeClr val="dk1"/>
                </a:solidFill>
              </a:rPr>
              <a:t>visit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76200" y="1928469"/>
            <a:ext cx="4495800" cy="1500531"/>
            <a:chOff x="2840490" y="3440734"/>
            <a:chExt cx="4779510" cy="1500531"/>
          </a:xfrm>
        </p:grpSpPr>
        <p:grpSp>
          <p:nvGrpSpPr>
            <p:cNvPr id="34" name="Group 33"/>
            <p:cNvGrpSpPr/>
            <p:nvPr/>
          </p:nvGrpSpPr>
          <p:grpSpPr>
            <a:xfrm>
              <a:off x="3913898" y="3497166"/>
              <a:ext cx="3706102" cy="1376114"/>
              <a:chOff x="1073408" y="1233131"/>
              <a:chExt cx="3913612" cy="1376114"/>
            </a:xfrm>
          </p:grpSpPr>
          <p:sp>
            <p:nvSpPr>
              <p:cNvPr id="35" name="Round Same Side Corner Rectangle 34"/>
              <p:cNvSpPr/>
              <p:nvPr/>
            </p:nvSpPr>
            <p:spPr>
              <a:xfrm rot="5400000">
                <a:off x="2342157" y="-35618"/>
                <a:ext cx="1376114" cy="3913612"/>
              </a:xfrm>
              <a:prstGeom prst="round2SameRect">
                <a:avLst/>
              </a:prstGeom>
              <a:solidFill>
                <a:srgbClr val="C2A85E">
                  <a:alpha val="89804"/>
                </a:srgbClr>
              </a:solidFill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Round Same Side Corner Rectangle 4"/>
              <p:cNvSpPr/>
              <p:nvPr/>
            </p:nvSpPr>
            <p:spPr>
              <a:xfrm>
                <a:off x="1073408" y="1300307"/>
                <a:ext cx="3846436" cy="12417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100" kern="1200" dirty="0" smtClean="0"/>
                  <a:t>Arrival and Welcome @ National Museum of the Marine Corps (1200-1600)</a:t>
                </a:r>
                <a:endParaRPr lang="en-US" sz="1100" kern="1200" dirty="0"/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100" kern="1200" dirty="0" smtClean="0"/>
                  <a:t>Cadre introduction and Team Building</a:t>
                </a:r>
                <a:endParaRPr lang="en-US" sz="1100" kern="1200" dirty="0"/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100" kern="1200" dirty="0" smtClean="0"/>
                  <a:t>Entrance Survey</a:t>
                </a:r>
                <a:endParaRPr lang="en-US" sz="1100" kern="1200" dirty="0"/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100" kern="1200" dirty="0" smtClean="0"/>
                  <a:t>Guest Speaker</a:t>
                </a:r>
                <a:endParaRPr lang="en-US" sz="1100" kern="1200" dirty="0"/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100" kern="1200" dirty="0" smtClean="0"/>
                  <a:t>Movement to Marine Corps Base Quantico </a:t>
                </a:r>
                <a:endParaRPr lang="en-US" sz="1100" dirty="0"/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100" dirty="0" smtClean="0"/>
                  <a:t>USMC Leadership Traits &amp; Principles Class</a:t>
                </a:r>
                <a:endParaRPr lang="en-US" sz="1100" kern="1200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840490" y="3440734"/>
              <a:ext cx="1177543" cy="1500531"/>
              <a:chOff x="0" y="1176699"/>
              <a:chExt cx="1243475" cy="1500531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0" y="1176699"/>
                <a:ext cx="1243475" cy="1500531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ounded Rectangle 6"/>
              <p:cNvSpPr/>
              <p:nvPr/>
            </p:nvSpPr>
            <p:spPr>
              <a:xfrm>
                <a:off x="60701" y="1237400"/>
                <a:ext cx="1122073" cy="1379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Day 1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Arrival </a:t>
                </a:r>
                <a:endParaRPr lang="en-US" sz="1400" kern="1200" dirty="0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4572000" y="1928469"/>
            <a:ext cx="4495800" cy="1500531"/>
            <a:chOff x="2840490" y="3440734"/>
            <a:chExt cx="4779510" cy="1500531"/>
          </a:xfrm>
        </p:grpSpPr>
        <p:grpSp>
          <p:nvGrpSpPr>
            <p:cNvPr id="48" name="Group 47"/>
            <p:cNvGrpSpPr/>
            <p:nvPr/>
          </p:nvGrpSpPr>
          <p:grpSpPr>
            <a:xfrm>
              <a:off x="3913898" y="3497166"/>
              <a:ext cx="3706102" cy="1376114"/>
              <a:chOff x="1073408" y="1233131"/>
              <a:chExt cx="3913612" cy="1376114"/>
            </a:xfrm>
          </p:grpSpPr>
          <p:sp>
            <p:nvSpPr>
              <p:cNvPr id="52" name="Round Same Side Corner Rectangle 51"/>
              <p:cNvSpPr/>
              <p:nvPr/>
            </p:nvSpPr>
            <p:spPr>
              <a:xfrm rot="5400000">
                <a:off x="2342157" y="-35618"/>
                <a:ext cx="1376114" cy="3913612"/>
              </a:xfrm>
              <a:prstGeom prst="round2SameRect">
                <a:avLst/>
              </a:prstGeom>
              <a:solidFill>
                <a:srgbClr val="C2A85E">
                  <a:alpha val="89804"/>
                </a:srgbClr>
              </a:solidFill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Round Same Side Corner Rectangle 4"/>
              <p:cNvSpPr/>
              <p:nvPr/>
            </p:nvSpPr>
            <p:spPr>
              <a:xfrm>
                <a:off x="1073408" y="1300307"/>
                <a:ext cx="3846436" cy="12417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defTabSz="4889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</a:pPr>
                <a:r>
                  <a:rPr lang="en-US" sz="1100" dirty="0" smtClean="0"/>
                  <a:t>Morning </a:t>
                </a:r>
                <a:r>
                  <a:rPr lang="en-US" sz="1100" dirty="0"/>
                  <a:t>Physical Fitness (PT</a:t>
                </a:r>
                <a:r>
                  <a:rPr lang="en-US" sz="1100" dirty="0" smtClean="0"/>
                  <a:t>) Modified CFT</a:t>
                </a:r>
                <a:endParaRPr lang="en-US" sz="1100" dirty="0"/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100" dirty="0" smtClean="0"/>
                  <a:t>Teamwork and Span of Control Class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100" kern="1200" dirty="0" smtClean="0"/>
                  <a:t>Community Service Project with Habitat for Humanity</a:t>
                </a:r>
                <a:endParaRPr lang="en-US" sz="1100" kern="120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840490" y="3440734"/>
              <a:ext cx="1177543" cy="1500531"/>
              <a:chOff x="0" y="1176699"/>
              <a:chExt cx="1243475" cy="1500531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0" y="1176699"/>
                <a:ext cx="1243475" cy="1500531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Rounded Rectangle 6"/>
              <p:cNvSpPr/>
              <p:nvPr/>
            </p:nvSpPr>
            <p:spPr>
              <a:xfrm>
                <a:off x="60701" y="1237400"/>
                <a:ext cx="1122073" cy="1379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Day 4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Teamwork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 &amp; 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Service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kern="1200" dirty="0"/>
              </a:p>
            </p:txBody>
          </p:sp>
        </p:grpSp>
      </p:grpSp>
      <p:sp>
        <p:nvSpPr>
          <p:cNvPr id="54" name="Shape 142"/>
          <p:cNvSpPr txBox="1">
            <a:spLocks/>
          </p:cNvSpPr>
          <p:nvPr/>
        </p:nvSpPr>
        <p:spPr bwMode="auto">
          <a:xfrm>
            <a:off x="0" y="982489"/>
            <a:ext cx="4572000" cy="89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Itinerary Aug</a:t>
            </a:r>
            <a:r>
              <a:rPr kumimoji="0" lang="en-US" sz="3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6-11</a:t>
            </a:r>
            <a:endParaRPr kumimoji="0" lang="en-US" sz="3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 eaLnBrk="0" hangingPunct="0"/>
            <a:r>
              <a:rPr lang="en-US" sz="1200" dirty="0" smtClean="0">
                <a:solidFill>
                  <a:srgbClr val="C00000"/>
                </a:solidFill>
              </a:rPr>
              <a:t>* Subject to change based on schedule dates and availability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6200" y="3429000"/>
            <a:ext cx="4495800" cy="1500531"/>
            <a:chOff x="2840490" y="3440734"/>
            <a:chExt cx="4779510" cy="1500531"/>
          </a:xfrm>
        </p:grpSpPr>
        <p:grpSp>
          <p:nvGrpSpPr>
            <p:cNvPr id="56" name="Group 55"/>
            <p:cNvGrpSpPr/>
            <p:nvPr/>
          </p:nvGrpSpPr>
          <p:grpSpPr>
            <a:xfrm>
              <a:off x="3913898" y="3497166"/>
              <a:ext cx="3706102" cy="1376114"/>
              <a:chOff x="1073408" y="1233131"/>
              <a:chExt cx="3913612" cy="1376114"/>
            </a:xfrm>
          </p:grpSpPr>
          <p:sp>
            <p:nvSpPr>
              <p:cNvPr id="60" name="Round Same Side Corner Rectangle 59"/>
              <p:cNvSpPr/>
              <p:nvPr/>
            </p:nvSpPr>
            <p:spPr>
              <a:xfrm rot="5400000">
                <a:off x="2342157" y="-35618"/>
                <a:ext cx="1376114" cy="3913612"/>
              </a:xfrm>
              <a:prstGeom prst="round2SameRect">
                <a:avLst/>
              </a:prstGeom>
              <a:solidFill>
                <a:srgbClr val="C2A85E">
                  <a:alpha val="89804"/>
                </a:srgbClr>
              </a:solidFill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1" name="Round Same Side Corner Rectangle 4"/>
              <p:cNvSpPr/>
              <p:nvPr/>
            </p:nvSpPr>
            <p:spPr>
              <a:xfrm>
                <a:off x="1073408" y="1300307"/>
                <a:ext cx="3846436" cy="12417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100" dirty="0" smtClean="0"/>
                  <a:t>Morning Physical Fitness (PT) Modified PFT</a:t>
                </a:r>
                <a:endParaRPr lang="en-US" sz="1100" kern="1200" dirty="0"/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100" dirty="0" smtClean="0"/>
                  <a:t>Marine Corps Leadership Seminar Part 1</a:t>
                </a:r>
                <a:endParaRPr lang="en-US" sz="1100" kern="1200" dirty="0"/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100" dirty="0" smtClean="0"/>
                  <a:t>Marine Corps University Education Brief</a:t>
                </a:r>
                <a:endParaRPr lang="en-US" sz="1100" kern="1200" dirty="0"/>
              </a:p>
              <a:p>
                <a:pPr marL="57150" lvl="1" indent="-57150" defTabSz="488950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en-US" sz="1100" dirty="0"/>
                  <a:t>Integrity/Ethics discussion</a:t>
                </a:r>
                <a:endParaRPr lang="en-US" sz="1100" dirty="0" smtClean="0"/>
              </a:p>
              <a:p>
                <a:pPr marL="57150" lvl="1" indent="-57150" defTabSz="488950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en-US" sz="1100" dirty="0" smtClean="0"/>
                  <a:t>Visit Marine Helicopter Squadron 1 (HMX-1)</a:t>
                </a:r>
              </a:p>
              <a:p>
                <a:pPr marL="57150" lvl="1" indent="-57150" defTabSz="488950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en-US" sz="1100" dirty="0" smtClean="0"/>
                  <a:t>Guest Speaker   </a:t>
                </a:r>
                <a:endParaRPr lang="en-US" sz="1100" kern="1200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2840490" y="3440734"/>
              <a:ext cx="1177543" cy="1500531"/>
              <a:chOff x="0" y="1176699"/>
              <a:chExt cx="1243475" cy="1500531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0" y="1176699"/>
                <a:ext cx="1243475" cy="1500531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Rounded Rectangle 6"/>
              <p:cNvSpPr/>
              <p:nvPr/>
            </p:nvSpPr>
            <p:spPr>
              <a:xfrm>
                <a:off x="60701" y="1237400"/>
                <a:ext cx="1122073" cy="1379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Day 2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Ethics,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Education</a:t>
                </a:r>
                <a:endParaRPr lang="en-US" sz="1400" kern="1200" dirty="0" smtClean="0"/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&amp;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Leadership</a:t>
                </a:r>
                <a:endParaRPr lang="en-US" sz="1400" kern="1200" dirty="0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4572000" y="3429000"/>
            <a:ext cx="4495800" cy="1500531"/>
            <a:chOff x="2840490" y="3440734"/>
            <a:chExt cx="4779510" cy="1500531"/>
          </a:xfrm>
        </p:grpSpPr>
        <p:grpSp>
          <p:nvGrpSpPr>
            <p:cNvPr id="63" name="Group 62"/>
            <p:cNvGrpSpPr/>
            <p:nvPr/>
          </p:nvGrpSpPr>
          <p:grpSpPr>
            <a:xfrm>
              <a:off x="3913898" y="3497166"/>
              <a:ext cx="3706102" cy="1376114"/>
              <a:chOff x="1073408" y="1233131"/>
              <a:chExt cx="3913612" cy="1376114"/>
            </a:xfrm>
          </p:grpSpPr>
          <p:sp>
            <p:nvSpPr>
              <p:cNvPr id="67" name="Round Same Side Corner Rectangle 66"/>
              <p:cNvSpPr/>
              <p:nvPr/>
            </p:nvSpPr>
            <p:spPr>
              <a:xfrm rot="5400000">
                <a:off x="2342157" y="-35618"/>
                <a:ext cx="1376114" cy="3913612"/>
              </a:xfrm>
              <a:prstGeom prst="round2SameRect">
                <a:avLst/>
              </a:prstGeom>
              <a:solidFill>
                <a:srgbClr val="C2A85E">
                  <a:alpha val="89804"/>
                </a:srgbClr>
              </a:solidFill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8" name="Round Same Side Corner Rectangle 4"/>
              <p:cNvSpPr/>
              <p:nvPr/>
            </p:nvSpPr>
            <p:spPr>
              <a:xfrm>
                <a:off x="1073408" y="1300307"/>
                <a:ext cx="3846436" cy="12417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100" dirty="0" smtClean="0"/>
                  <a:t>Visit </a:t>
                </a:r>
                <a:r>
                  <a:rPr lang="en-US" sz="1100" smtClean="0"/>
                  <a:t>George Washington </a:t>
                </a:r>
                <a:r>
                  <a:rPr lang="en-US" sz="1100" dirty="0" smtClean="0"/>
                  <a:t>University</a:t>
                </a:r>
              </a:p>
              <a:p>
                <a:pPr marL="514350" lvl="2" indent="-57150" defTabSz="488950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en-US" sz="1100" kern="1200" dirty="0" smtClean="0"/>
                  <a:t>Admissions &amp; Financial Aid guidance</a:t>
                </a:r>
                <a:endParaRPr lang="en-US" sz="1100" dirty="0" smtClean="0"/>
              </a:p>
              <a:p>
                <a:pPr marL="514350" lvl="2" indent="-57150" defTabSz="488950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en-US" sz="1100" kern="1200" dirty="0" smtClean="0"/>
                  <a:t>NROTC and Officer Programs</a:t>
                </a:r>
                <a:endParaRPr lang="en-US" sz="1100" kern="1200" dirty="0"/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100" dirty="0" smtClean="0"/>
                  <a:t>Visit Washington DC (Mall area)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100" dirty="0" smtClean="0"/>
                  <a:t>Guest Speaker</a:t>
                </a:r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100" dirty="0" smtClean="0"/>
                  <a:t>Evening Parade at Marine Barracks Washington </a:t>
                </a:r>
                <a:endParaRPr lang="en-US" sz="1100" kern="1200" dirty="0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840490" y="3440734"/>
              <a:ext cx="1177543" cy="1500531"/>
              <a:chOff x="0" y="1176699"/>
              <a:chExt cx="1243475" cy="15005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0" y="1176699"/>
                <a:ext cx="1243475" cy="1500531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Rounded Rectangle 6"/>
              <p:cNvSpPr/>
              <p:nvPr/>
            </p:nvSpPr>
            <p:spPr>
              <a:xfrm>
                <a:off x="60701" y="1237400"/>
                <a:ext cx="1122073" cy="1379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Day 5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College Prep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 &amp;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  Wash DC Visit</a:t>
                </a:r>
                <a:r>
                  <a:rPr lang="en-US" sz="1400" kern="1200" dirty="0" smtClean="0"/>
                  <a:t> </a:t>
                </a:r>
                <a:endParaRPr lang="en-US" sz="1400" kern="1200" dirty="0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6200" y="4953000"/>
            <a:ext cx="4495800" cy="1500531"/>
            <a:chOff x="2840490" y="3440734"/>
            <a:chExt cx="4779510" cy="1500531"/>
          </a:xfrm>
        </p:grpSpPr>
        <p:grpSp>
          <p:nvGrpSpPr>
            <p:cNvPr id="70" name="Group 69"/>
            <p:cNvGrpSpPr/>
            <p:nvPr/>
          </p:nvGrpSpPr>
          <p:grpSpPr>
            <a:xfrm>
              <a:off x="3913898" y="3497166"/>
              <a:ext cx="3706102" cy="1376114"/>
              <a:chOff x="1073408" y="1233131"/>
              <a:chExt cx="3913612" cy="1376114"/>
            </a:xfrm>
          </p:grpSpPr>
          <p:sp>
            <p:nvSpPr>
              <p:cNvPr id="74" name="Round Same Side Corner Rectangle 73"/>
              <p:cNvSpPr/>
              <p:nvPr/>
            </p:nvSpPr>
            <p:spPr>
              <a:xfrm rot="5400000">
                <a:off x="2342157" y="-35618"/>
                <a:ext cx="1376114" cy="3913612"/>
              </a:xfrm>
              <a:prstGeom prst="round2SameRect">
                <a:avLst/>
              </a:prstGeom>
              <a:solidFill>
                <a:srgbClr val="C2A85E">
                  <a:alpha val="89804"/>
                </a:srgbClr>
              </a:solidFill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Round Same Side Corner Rectangle 4"/>
              <p:cNvSpPr/>
              <p:nvPr/>
            </p:nvSpPr>
            <p:spPr>
              <a:xfrm>
                <a:off x="1073408" y="1300307"/>
                <a:ext cx="3846436" cy="12417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defTabSz="4889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</a:pPr>
                <a:r>
                  <a:rPr lang="en-US" sz="1100" dirty="0" smtClean="0"/>
                  <a:t>Morning </a:t>
                </a:r>
                <a:r>
                  <a:rPr lang="en-US" sz="1100" dirty="0"/>
                  <a:t>Physical Fitness (PT</a:t>
                </a:r>
                <a:r>
                  <a:rPr lang="en-US" sz="1100" dirty="0" smtClean="0"/>
                  <a:t>) </a:t>
                </a:r>
                <a:r>
                  <a:rPr lang="en-US" sz="1100" dirty="0" err="1" smtClean="0"/>
                  <a:t>Crossfit</a:t>
                </a:r>
                <a:endParaRPr lang="en-US" sz="1100" dirty="0" smtClean="0"/>
              </a:p>
              <a:p>
                <a:pPr marL="57150" lvl="1" indent="-57150" defTabSz="4889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</a:pPr>
                <a:r>
                  <a:rPr lang="en-US" sz="1100" dirty="0"/>
                  <a:t>Marine Corps Leadership Seminar Part </a:t>
                </a:r>
                <a:r>
                  <a:rPr lang="en-US" sz="1100" dirty="0" smtClean="0"/>
                  <a:t>2</a:t>
                </a:r>
              </a:p>
              <a:p>
                <a:pPr marL="57150" lvl="1" indent="-57150" defTabSz="4889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</a:pPr>
                <a:r>
                  <a:rPr lang="en-US" sz="1100" dirty="0" smtClean="0"/>
                  <a:t>The Basic School (TBS) Package</a:t>
                </a:r>
              </a:p>
              <a:p>
                <a:pPr marL="514350" lvl="2" indent="-57150" defTabSz="4889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</a:pPr>
                <a:r>
                  <a:rPr lang="en-US" sz="1100" dirty="0" smtClean="0"/>
                  <a:t>Leadership &amp; Teamwork classes and practical application (field exercise)</a:t>
                </a:r>
              </a:p>
              <a:p>
                <a:pPr marL="0" lvl="1" defTabSz="488950">
                  <a:lnSpc>
                    <a:spcPct val="90000"/>
                  </a:lnSpc>
                  <a:spcAft>
                    <a:spcPct val="15000"/>
                  </a:spcAft>
                </a:pPr>
                <a:endParaRPr lang="en-US" sz="1100" dirty="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840490" y="3440734"/>
              <a:ext cx="1177543" cy="1500531"/>
              <a:chOff x="0" y="1176699"/>
              <a:chExt cx="1243475" cy="1500531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0" y="1176699"/>
                <a:ext cx="1243475" cy="1500531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Rounded Rectangle 6"/>
              <p:cNvSpPr/>
              <p:nvPr/>
            </p:nvSpPr>
            <p:spPr>
              <a:xfrm>
                <a:off x="60701" y="1237400"/>
                <a:ext cx="1122073" cy="1379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Day 3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Leadership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&amp;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Teamwork </a:t>
                </a:r>
                <a:endParaRPr lang="en-US" sz="1400" kern="1200" dirty="0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4572000" y="4953000"/>
            <a:ext cx="4495800" cy="1500531"/>
            <a:chOff x="2840490" y="3440734"/>
            <a:chExt cx="4779510" cy="1500531"/>
          </a:xfrm>
        </p:grpSpPr>
        <p:grpSp>
          <p:nvGrpSpPr>
            <p:cNvPr id="77" name="Group 76"/>
            <p:cNvGrpSpPr/>
            <p:nvPr/>
          </p:nvGrpSpPr>
          <p:grpSpPr>
            <a:xfrm>
              <a:off x="3913898" y="3497166"/>
              <a:ext cx="3706102" cy="1376114"/>
              <a:chOff x="1073408" y="1233131"/>
              <a:chExt cx="3913612" cy="1376114"/>
            </a:xfrm>
          </p:grpSpPr>
          <p:sp>
            <p:nvSpPr>
              <p:cNvPr id="81" name="Round Same Side Corner Rectangle 80"/>
              <p:cNvSpPr/>
              <p:nvPr/>
            </p:nvSpPr>
            <p:spPr>
              <a:xfrm rot="5400000">
                <a:off x="2342157" y="-35618"/>
                <a:ext cx="1376114" cy="3913612"/>
              </a:xfrm>
              <a:prstGeom prst="round2SameRect">
                <a:avLst/>
              </a:prstGeom>
              <a:solidFill>
                <a:srgbClr val="C2A85E">
                  <a:alpha val="89804"/>
                </a:srgbClr>
              </a:solidFill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2" name="Round Same Side Corner Rectangle 4"/>
              <p:cNvSpPr/>
              <p:nvPr/>
            </p:nvSpPr>
            <p:spPr>
              <a:xfrm>
                <a:off x="1073408" y="1300307"/>
                <a:ext cx="3846436" cy="12417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defTabSz="4889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</a:pPr>
                <a:r>
                  <a:rPr lang="en-US" sz="1100" dirty="0" smtClean="0"/>
                  <a:t>Closing breakfast</a:t>
                </a:r>
              </a:p>
              <a:p>
                <a:pPr marL="514350" lvl="2" indent="-57150" defTabSz="4889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</a:pPr>
                <a:r>
                  <a:rPr lang="en-US" sz="1100" dirty="0" smtClean="0"/>
                  <a:t>Week in review</a:t>
                </a:r>
              </a:p>
              <a:p>
                <a:pPr marL="514350" lvl="2" indent="-57150" defTabSz="4889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</a:pPr>
                <a:r>
                  <a:rPr lang="en-US" sz="1100" dirty="0" smtClean="0"/>
                  <a:t>Exit Survey</a:t>
                </a:r>
                <a:endParaRPr lang="en-US" sz="1100" dirty="0"/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100" dirty="0" smtClean="0"/>
                  <a:t>Clean-up and pack</a:t>
                </a:r>
                <a:endParaRPr lang="en-US" sz="1100" kern="1200" dirty="0"/>
              </a:p>
              <a:p>
                <a:pPr marL="57150" lvl="1" indent="-57150" defTabSz="488950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en-US" sz="1100" dirty="0" smtClean="0"/>
                  <a:t>OCS Graduation Ceremony 0900</a:t>
                </a:r>
                <a:endParaRPr lang="en-US" sz="1100" kern="1200" dirty="0"/>
              </a:p>
              <a:p>
                <a:pPr marL="57150" lvl="1" indent="-57150" defTabSz="488950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en-US" sz="1100" dirty="0" smtClean="0"/>
                  <a:t>Reunion </a:t>
                </a:r>
                <a:r>
                  <a:rPr lang="en-US" sz="1100" dirty="0"/>
                  <a:t>with Families@ National Museum of the </a:t>
                </a:r>
                <a:r>
                  <a:rPr lang="en-US" sz="1100"/>
                  <a:t>Marine </a:t>
                </a:r>
                <a:r>
                  <a:rPr lang="en-US" sz="1100" smtClean="0"/>
                  <a:t>Corps</a:t>
                </a:r>
                <a:endParaRPr lang="en-US" sz="1100" kern="1200" dirty="0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840490" y="3440734"/>
              <a:ext cx="1177543" cy="1500531"/>
              <a:chOff x="0" y="1176699"/>
              <a:chExt cx="1243475" cy="1500531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0" y="1176699"/>
                <a:ext cx="1243475" cy="1500531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Rounded Rectangle 6"/>
              <p:cNvSpPr/>
              <p:nvPr/>
            </p:nvSpPr>
            <p:spPr>
              <a:xfrm>
                <a:off x="60701" y="1237400"/>
                <a:ext cx="1122073" cy="1379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/>
                  <a:t>Day 6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 smtClean="0"/>
                  <a:t>Departure</a:t>
                </a:r>
                <a:r>
                  <a:rPr lang="en-US" sz="1400" kern="1200" dirty="0" smtClean="0"/>
                  <a:t> </a:t>
                </a:r>
                <a:endParaRPr lang="en-US" sz="14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22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343</Words>
  <Application>Microsoft Office PowerPoint</Application>
  <PresentationFormat>On-screen Show (4:3)</PresentationFormat>
  <Paragraphs>73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USMC Summer Leadership and  Character Development Academy</vt:lpstr>
      <vt:lpstr>Summer Leadership and Character Development Academy</vt:lpstr>
      <vt:lpstr>Key Components of the Program</vt:lpstr>
      <vt:lpstr>PowerPoint Presentation</vt:lpstr>
    </vt:vector>
  </TitlesOfParts>
  <Company>USMC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MCRC</dc:creator>
  <cp:lastModifiedBy>Kitchen</cp:lastModifiedBy>
  <cp:revision>320</cp:revision>
  <cp:lastPrinted>2012-04-26T12:35:22Z</cp:lastPrinted>
  <dcterms:created xsi:type="dcterms:W3CDTF">2007-12-31T13:43:56Z</dcterms:created>
  <dcterms:modified xsi:type="dcterms:W3CDTF">2012-06-08T17:36:29Z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